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896C43-6273-46B6-9554-9B3EAA0A8B2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617D5-8004-49E7-AD19-2642FD8D10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12084-5353-48EF-9D0A-46C8E2E6BC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2E02-26E6-40E0-B356-1F8BFA2495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D8196-0ECC-413F-B499-D024BF9F37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61CD8-530F-4D0C-B88A-D9B3A0D386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38A08-1B9C-49D1-8515-995F8212F5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19536-D80B-48EE-BF56-87EB983655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525E8-DC11-4476-BACB-29402CEC35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A966B-E609-4E97-AD2D-F57506D56F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E10C3-C529-4525-A26A-A0F7C0BE27B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VE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VE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/>
            </a:lvl1pPr>
          </a:lstStyle>
          <a:p>
            <a:fld id="{1578415D-1EB1-44A1-AE41-33E99BA543D6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5189538" cy="4108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1- Introducción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2- Antecedentes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3- Objetivo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4- Estudio de Mercado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5- Estudio Técnico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6- Estudio Administrativo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7- Estudio financiero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8- Evaluación económica</a:t>
            </a:r>
          </a:p>
          <a:p>
            <a:r>
              <a:rPr lang="es-ES_tradnl">
                <a:solidFill>
                  <a:schemeClr val="bg2"/>
                </a:solidFill>
                <a:latin typeface="FrutigerRoman" pitchFamily="2" charset="0"/>
              </a:rPr>
              <a:t>9- Conclusiones y recomendaciones</a:t>
            </a:r>
          </a:p>
          <a:p>
            <a:endParaRPr lang="es-ES_tradnl">
              <a:solidFill>
                <a:schemeClr val="bg2"/>
              </a:solidFill>
              <a:latin typeface="FrutigerRoman" pitchFamily="2" charset="0"/>
            </a:endParaRPr>
          </a:p>
          <a:p>
            <a:endParaRPr lang="es-ES_tradnl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62400" y="2362200"/>
            <a:ext cx="4632325" cy="253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Concepto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Objetivo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Elementos del estudio técnico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Tamaño óptimo de un proyecto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Proceso de producción y selección del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proceso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Localización de la planta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Ingeniería básica</a:t>
            </a:r>
            <a:endParaRPr lang="es-ES_tradnl" sz="2000">
              <a:latin typeface="FrutigerRoman" pitchFamily="2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3505200" y="2133600"/>
            <a:ext cx="457200" cy="3200400"/>
          </a:xfrm>
          <a:prstGeom prst="leftBrace">
            <a:avLst>
              <a:gd name="adj1" fmla="val 58333"/>
              <a:gd name="adj2" fmla="val 50000"/>
            </a:avLst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VE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03325" y="3517900"/>
            <a:ext cx="23241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5- Estudio Técnico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46125" y="1636713"/>
            <a:ext cx="8324850" cy="4211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5- Estudio Técnico: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Son todos aquellos recursos que se tomarán en cuenta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para poder llevar a cabo la producción del bien o servicio.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5.1- Concepto: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Consiste en diseñar la función de producción óptima, que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mejor utilice los recursos disponibles para obtener el producto/servicio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deseado.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5.2- Objetivos: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Verificar la disponibilidad técnica de fabricación del producto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que se pretende crear.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Analizar y determinar el tamaño óptimo, la localización óptima, los equipos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y las instalaciones requeridas para realizar la producción.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5.3- Elementos del estudio técnico: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Los elementos constituyentes del estudio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técnico son los siguientes: 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50243" y="1636713"/>
            <a:ext cx="5227713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Descripción del producto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Descripción del proceso de manufactura elegido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Determinación del tamaño de planta y programa de producción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Selección de maquinaria y equipo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Localización de la planta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Distribución de planta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Disponibilidad de materiales e instalaciones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Requerimientos de mano de obra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Desperdicios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Estimación del costo de inversión y producción de la planta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5.4- Tamaño óptimo: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 aquel que asegure la más alta rentabilidad desde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punto de vista privado o la mayor diferencia entre beneficios o costos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sociales. El tamaño de un proyecto es la capacidad instalada y se expresa en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unidades de producción por año.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21764" y="1560513"/>
            <a:ext cx="5205271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 factor importante en el tamaño del proyecto es la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demanda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. Pueden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ocurrir tres situaciones: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Que la demanda sea mayor el tamaño mínimo del proyecto.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Que sean de igual magnitud.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Que la demanda sea menor al tamaño mínimo del proyecto.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El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suministro de insumos y servicios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 un aspecto vital en el desarrollo del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proceso, ya que de esto depende la calidad del producto, la entrega, la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imagen que los consumidores tengan del producto.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Existen ciertos procesos o técnicas de producción que conllevan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tecnología</a:t>
            </a:r>
          </a:p>
          <a:p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y equipos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que exigen una escala mínima de aplicación, ya que por debajo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ella los costos serían demasiado altos.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Esta claro que sin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financiación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suficiente para establecer una planta de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67380" y="1560513"/>
            <a:ext cx="5295039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tamaño mínimo es imposible la realización del proyecto.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Cuando se haya hecho un estudio que determine el tamaño más apropiado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al proyecto, es necesario asegurarse que se cuenta con la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organización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adecuada para llevarlo a cabo.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5.5- Proceso de producción y selección del proceso: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 necesario describir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sistemáticamente la secuencia de las operaciones a que se someten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insumos en su estado inicial para llegar a obtener los productos en su estado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final. En cada tipo de proyecto los términos insumos y productos tiene un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significado específico preciso: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 Estado inicial: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- Insumos principales: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bienes, recursos naturales o personas que son objeto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del proceso de transformación.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69925" y="1560513"/>
            <a:ext cx="8477250" cy="4211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Insumos secundarios: bienes o recursos necesarios para realizar el proceso de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transformación, tanto para su operación como su mantenimiento.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b) Proceso de transformación: 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Proceso: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descripción sintética de las fases necesarias para pasar del estado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inicial al final.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Equipamiento: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Equipos e instalaciones necesarias para realizar las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transformaciones.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Personal: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necesario para hacer funcionar adecuadamente el proceso de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transformación. 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c) estado final: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46125" y="1636713"/>
            <a:ext cx="8489950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Productos principales: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bienes, recursos o personas que han sufrido el proceso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transformación.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Subproductos: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bienes, recursos o personas que han experimentado solo 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parcialmente el proceso de transformación o que son consecuencia no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perseguida de este proceso, pero que tiene un valor económico, aunque de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carácter marginal, para la justificación de la operación total.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Residuos: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desechos de la transformación que pueden carecer de valor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económico.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Los métodos para representar un proceso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son: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a) Diagrama de bloques.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b) Diagrama de flujo.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c) Cursograma analítico: presenta una información más detallada del proceso,</a:t>
            </a:r>
            <a:endParaRPr lang="es-ES_tradnl" sz="1800" b="0"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8337550" cy="393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que incluye la actividad, el tiempo empleado, la distancia recorrida, el tipo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acción efectuada y un espacio para anotar las observaciones. Esta técnica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se puede emplear en la evaluación de proyectos, siempre que se tenga un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conocimiento casi perfecto del proceso de producción y del espacio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disponible. En la industria su uso más común tiene lugar en la realización de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estudios de redistribución de plantas, pues es posible comparar el tiempo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transcurrido con la distribución actual y la distribución propuesta.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La selección del proceso de producción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contempla la existencia de tres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tipos de procesos: lineal o continuo, intermitente o batch y mixto. Para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escogerlo es necesario analizar las etapas de producción así como las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características del producto. Calificar las operaciones, la mano de obra, los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insumos, las posibilidades de expansión, las instalaciones, etc, frente al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tamaño del proyecto y la localización dela planta.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307822" y="1560513"/>
            <a:ext cx="5303055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5.6- Localización de la planta: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localización tiene por objeto analizar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diferentes lugares donde es posible ubicar el proyecto, con el fin </a:t>
            </a:r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de </a:t>
            </a:r>
          </a:p>
          <a:p>
            <a:pPr algn="just"/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determinar el lugar donde se obtenga la máxima ganancia, si es una empresa</a:t>
            </a:r>
          </a:p>
          <a:p>
            <a:pPr algn="just"/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privada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, o el mínimo costo unitario si se trata de un proyecto desde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punto de vista social.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Existen ciertos factores que determinan la ubicación, los cuales son llamados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fuerzas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locacionales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y se clasifican en 3 categorías: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Por costos de transferencia a la cuenta de fletes: comprende la suma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costos de transporte de insumos y productos.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Disponibilidad y costos relativos a los factores de servicios e insumos.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Otros factores.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La </a:t>
            </a:r>
            <a:r>
              <a:rPr lang="es-ES_tradnl" sz="1800" b="0" u="sng" dirty="0" err="1">
                <a:solidFill>
                  <a:schemeClr val="bg2"/>
                </a:solidFill>
                <a:latin typeface="FrutigerRoman" pitchFamily="2" charset="0"/>
              </a:rPr>
              <a:t>macrolocalización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consiste en la ubicación de la organización en el país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y en el espacio rural y urbano de alguna región.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314296" y="1560513"/>
            <a:ext cx="5277407" cy="39703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La </a:t>
            </a:r>
            <a:r>
              <a:rPr lang="es-ES_tradnl" sz="1800" b="0" u="sng" dirty="0" err="1">
                <a:solidFill>
                  <a:schemeClr val="bg2"/>
                </a:solidFill>
                <a:latin typeface="FrutigerRoman" pitchFamily="2" charset="0"/>
              </a:rPr>
              <a:t>microlocalización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 la determinación del punto preciso donde se ubicará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empresa dentro de la región, y en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en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ésta se hará la distribución de las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instalaciones en el terreno elegido.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Los métodos de localización de planta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son: método cualitativo por puntos y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método cuantitativo de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Vogel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. En estos métodos se le asigna un valor a cada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una de las características  en cada zona que se tome en cuenta para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realización del proyecto, quien tenga mayor puntuación será el lugar elegido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donde se instalará el proyecto.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5.7- Ingeniería básica: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Consiste en definir y especificar técnicamente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factores fijos (edificios, equipos,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etc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) y los variables (mano de obra, materias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primas,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etc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) que componen el sistema. En la ingeniería básica es necesario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conocer: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8023225" cy="3444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1- Introducción: </a:t>
            </a:r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Breve reseña histórica del desarrollo y los usos del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producto/servicio, además de precisar cuales son los factores 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relevantes que influyen directamente en su consumo o prestación.</a:t>
            </a:r>
          </a:p>
          <a:p>
            <a:endParaRPr lang="es-ES_tradnl" sz="20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2- Antecedentes:</a:t>
            </a:r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 Proporcionar detalles de la constitución de la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persona física o moral o quien le interesa el proyecto. El estudio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debe ser situado en las condiciones económicas y sociales en el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momento de su realización.</a:t>
            </a:r>
          </a:p>
          <a:p>
            <a:endParaRPr lang="es-ES_tradnl" sz="20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3- Objetivo: </a:t>
            </a:r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Sintetiza los fines del proyecto tanto de manera</a:t>
            </a:r>
          </a:p>
          <a:p>
            <a:r>
              <a:rPr lang="es-ES_tradnl" sz="2000" b="0">
                <a:solidFill>
                  <a:schemeClr val="bg2"/>
                </a:solidFill>
                <a:latin typeface="FrutigerRoman" pitchFamily="2" charset="0"/>
              </a:rPr>
              <a:t>general como específica.</a:t>
            </a:r>
            <a:endParaRPr lang="es-ES_tradnl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81050" y="1752600"/>
            <a:ext cx="8362950" cy="393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a) Bien o servicio: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Conocer o describir las características de los bienes o los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servicios.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b) Programa de producción: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indica los índices de rendimiento y la eficiencia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los equipos en términos físicos.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c) Cálculo de la producción: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Se puede llevar a cabo por dos sistemas: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Con base en el mercado: conocer el volumen de producto final que 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necesario entregar al mercado.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Con base en la materia prima dada: precisar la cantidad de materia prima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necesaria para la producción.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d) Requisitos de mano de obra e insumos.</a:t>
            </a:r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e) Especificación de las características de los equipos a utilizar.</a:t>
            </a:r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f) Distribución en planta: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Definido el proceso productivo y los equipos 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utilizar, debe hacerse la distribución de los mismos dentro del edificio, según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siguientes criterios:     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24350" y="1636713"/>
            <a:ext cx="5327099" cy="369331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Integración total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Mínima distancia de recorrido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Utilización del espacio cúbico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Seguridad y bienestar para el trabajador.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 Flexibilidad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g) Obra civil: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El tamaño y la forma de los edificios es una consecuencia de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distribución en planta. En la elaboración de los planos de los edificios para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producción industrial, administración y servicios complementarios, y su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distribución en el terreno, deben tomarse en cuenta los mismos criterios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señalados sobre economía de tiempo, movimientos y materiales.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479925" y="2300288"/>
            <a:ext cx="3833813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</a:rPr>
              <a:t>Concepto</a:t>
            </a:r>
          </a:p>
          <a:p>
            <a:r>
              <a:rPr lang="es-ES_tradnl" sz="2000">
                <a:solidFill>
                  <a:schemeClr val="bg2"/>
                </a:solidFill>
              </a:rPr>
              <a:t>Objetivo del estudio</a:t>
            </a:r>
          </a:p>
          <a:p>
            <a:r>
              <a:rPr lang="es-ES_tradnl" sz="2000">
                <a:solidFill>
                  <a:schemeClr val="bg2"/>
                </a:solidFill>
              </a:rPr>
              <a:t>Elementos que integran el estudio</a:t>
            </a:r>
          </a:p>
          <a:p>
            <a:r>
              <a:rPr lang="es-ES_tradnl" sz="2000">
                <a:solidFill>
                  <a:schemeClr val="bg2"/>
                </a:solidFill>
              </a:rPr>
              <a:t>administrativo</a:t>
            </a:r>
          </a:p>
          <a:p>
            <a:r>
              <a:rPr lang="es-ES_tradnl" sz="2000">
                <a:solidFill>
                  <a:schemeClr val="bg2"/>
                </a:solidFill>
              </a:rPr>
              <a:t>    a) Antecedentes</a:t>
            </a:r>
          </a:p>
          <a:p>
            <a:r>
              <a:rPr lang="es-ES_tradnl" sz="2000">
                <a:solidFill>
                  <a:schemeClr val="bg2"/>
                </a:solidFill>
              </a:rPr>
              <a:t>    b) Organización de la empresa</a:t>
            </a:r>
          </a:p>
          <a:p>
            <a:r>
              <a:rPr lang="es-ES_tradnl" sz="2000">
                <a:solidFill>
                  <a:schemeClr val="bg2"/>
                </a:solidFill>
              </a:rPr>
              <a:t>    c) Aspecto legal</a:t>
            </a:r>
          </a:p>
          <a:p>
            <a:r>
              <a:rPr lang="es-ES_tradnl" sz="2000">
                <a:solidFill>
                  <a:schemeClr val="bg2"/>
                </a:solidFill>
              </a:rPr>
              <a:t>    d) Aspecto ecológico</a:t>
            </a:r>
          </a:p>
          <a:p>
            <a:r>
              <a:rPr lang="es-ES_tradnl" sz="2000">
                <a:solidFill>
                  <a:schemeClr val="bg2"/>
                </a:solidFill>
              </a:rPr>
              <a:t>    e) Marco legal</a:t>
            </a:r>
            <a:endParaRPr lang="es-ES_tradnl" sz="2000"/>
          </a:p>
        </p:txBody>
      </p:sp>
      <p:sp>
        <p:nvSpPr>
          <p:cNvPr id="26629" name="AutoShape 5"/>
          <p:cNvSpPr>
            <a:spLocks/>
          </p:cNvSpPr>
          <p:nvPr/>
        </p:nvSpPr>
        <p:spPr bwMode="auto">
          <a:xfrm>
            <a:off x="3886200" y="2438400"/>
            <a:ext cx="381000" cy="2667000"/>
          </a:xfrm>
          <a:prstGeom prst="leftBrace">
            <a:avLst>
              <a:gd name="adj1" fmla="val 58333"/>
              <a:gd name="adj2" fmla="val 50000"/>
            </a:avLst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VE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55725" y="3443288"/>
            <a:ext cx="20859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</a:rPr>
              <a:t>6- Estudio </a:t>
            </a:r>
          </a:p>
          <a:p>
            <a:r>
              <a:rPr lang="es-ES_tradnl" sz="2000">
                <a:solidFill>
                  <a:schemeClr val="bg2"/>
                </a:solidFill>
              </a:rPr>
              <a:t>    Administrativo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49876" y="1560513"/>
            <a:ext cx="5139548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6- Estudio administrativo: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Se refiere a cómo se administrarán los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recursos disponibles.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6.1- Concepto: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refiere a la actividad ejecutiva de su administración: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organización; procedimientos administrativos; aspectos legales y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reglamentaciones ambientales.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6.2- Objetivo del estudio: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Definir los criterios para enfrentar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análisis de la organización, aspectos legales, ambientales, fiscales, así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como las consecuencias económicas en los resultados de la evaluación.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6.3 Elementos que integran el estudio administrativo:</a:t>
            </a:r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 Antecedentes: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Breve reseña de los orígenes de la empresa y un esquema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tentativo de la organización que se considera necesaria para el adecuado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funcionamiento administrativo del proyecto.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46125" y="1636713"/>
            <a:ext cx="8274050" cy="393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Se plasman los objetivos de la empresa, así como sus principales accionistas.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b) Organización de la empresa: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Se debe presentar un organigrama de la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institución, donde se muestre su estructura, dirección y control de funciones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para el correcto funcionamiento de la entidad.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puestos creados deberán contar con los perfiles necesarios para evitar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confusiones en la asignación de tareas y hacer más eficiente dicha tarea del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individuo en el puesto.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c) Aspecto legal: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Investigar todas las leyes que tengan ingerencia directa 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indirecta en la diaria operación de la empresa: ley de contrato de trabajo;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convenios colectivos; leyes sobre impuestos; etc.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6125" y="1636713"/>
            <a:ext cx="8312150" cy="4211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d) Aspecto ecológico: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Reglamentos en cuanto a la prevención y control de la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contaminación del agua, aire y en materia de impacto ambiental.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e) Marco legal: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Dentro de cualquier actividad en la que se quiera participar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existen ciertas normas que se deben seguir para poder operar, las que son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obligatorias y equitativas. Entre las principales se encuentran, las siguientes: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- </a:t>
            </a:r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Mercado: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Legislación sanitaria; contratos con proveedores y clientes;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Transporte del producto.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Localización: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Títulos de bienes raíces; contaminación ambiental; apoyos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fiscales; trámites diversos.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- Estudio técnico: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Transferencia de tecnología; marcas y patentes; aranceles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y permisos.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46125" y="1636713"/>
            <a:ext cx="6189515" cy="412420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- Administración y organización: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Contratación de personal; prestaciones 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los trabajadores; seguridad industrial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u="sng" dirty="0">
                <a:solidFill>
                  <a:schemeClr val="bg2"/>
                </a:solidFill>
                <a:latin typeface="FrutigerRoman" pitchFamily="2" charset="0"/>
              </a:rPr>
              <a:t>- Aspecto financiero y contable: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Impuestos; financiamiento.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     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            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Conceptos</a:t>
            </a:r>
          </a:p>
          <a:p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      </a:t>
            </a:r>
            <a:r>
              <a:rPr lang="es-ES_tradnl" sz="2000" dirty="0" smtClean="0">
                <a:solidFill>
                  <a:schemeClr val="bg2"/>
                </a:solidFill>
                <a:latin typeface="FrutigerRoman" pitchFamily="2" charset="0"/>
              </a:rPr>
              <a:t>Objetivos</a:t>
            </a:r>
          </a:p>
          <a:p>
            <a:r>
              <a:rPr lang="es-ES_tradnl" sz="2000" dirty="0" smtClean="0">
                <a:solidFill>
                  <a:schemeClr val="bg2"/>
                </a:solidFill>
                <a:latin typeface="FrutigerRoman" pitchFamily="2" charset="0"/>
              </a:rPr>
              <a:t>       7- Estudio Financiero                             Elementos que lo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componen</a:t>
            </a:r>
          </a:p>
          <a:p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      Pasos para elaborar el estudio </a:t>
            </a:r>
          </a:p>
          <a:p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      financiero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</a:t>
            </a:r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4211960" y="3717032"/>
            <a:ext cx="228600" cy="1752600"/>
          </a:xfrm>
          <a:prstGeom prst="leftBrace">
            <a:avLst>
              <a:gd name="adj1" fmla="val 63889"/>
              <a:gd name="adj2" fmla="val 50000"/>
            </a:avLst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8362950" cy="4760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7- Estudio financiero: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En este estudio se empieza a jugar con los números,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egresos e ingresos que se proyectan, en un período dado, arrojando un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resultado sobre el cual el inversionista fundamentará su decisión.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7.1- Conceptos: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pretende determinar cual es el monto de los recursos econó-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micos necesarios para la realización del proyecto. Cuál será el costo total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la planta (que abarque las funciones de producción, administración y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ventas), así como otra serie de indicadores que servirán como base para la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parte final y definitiva del proyecto, que es la </a:t>
            </a:r>
            <a:r>
              <a:rPr lang="es-ES_tradnl" sz="1800" b="0" u="sng">
                <a:solidFill>
                  <a:schemeClr val="bg2"/>
                </a:solidFill>
                <a:latin typeface="FrutigerRoman" pitchFamily="2" charset="0"/>
              </a:rPr>
              <a:t>evaluación económica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la que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 muy importante para la toma de decisiones sobre la vida del proyecto.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7.2- Objetivo: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Demostrar la rentabilidad económica y la viabilidad financiera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del proyecto y aportar las bases para su evaluación económica.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7.3- Elementos que lo componen: </a:t>
            </a:r>
          </a:p>
          <a:p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a)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Identificar, clasificar y programar las inversiones a realizar en activos fijos  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8350250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Diferidos y capital de trabajo. Las inversiones se consideran los recursos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indispensables para la instalación de cualquier tipo de empresa. Estas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constituyen el capital fijo, las inversión diferida o activo diferido y el capital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trabajo de un proyecto.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Conjuntar los datos del programa de producción y venta formulados en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estudios de mercado, ingeniería y administrativo; incluidos los volúmenes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producción y ventas, precios alternativos de mercado, elementos con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base técnica para la determinación de los costos de producción así como las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inversiones a realizar.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Formular presupuestos de: Ventas o ingresos; costos y gastos de produc-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ción; gastos de administración y ventas, etc.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d)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Formular los estados financieros de: Pérdidas y ganancias; balance gene-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ral; estado de cambios en la situación financiera en base a efectivo.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58134" y="1560513"/>
            <a:ext cx="5237331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7.4- Pasos para elaborar un estudio financiero: </a:t>
            </a:r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deben concentrar en la hoja de cálculo toda la información, como son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los diferentes tipos de inversiones a realizar, los gastos de constitución,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operación, tasas de impuestos, tasa del préstamo, el rendimiento que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pide el inversionista y el precio de venta del bien o servicio.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elabora un cuadro en el cual se debe obtener el valor de rescate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las inversiones, así como el importe de la depreciación o amortización anual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cada una de ellas.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Presupuesto de inversiones. Es necesario conocer y plasmar las diferentes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inversiones que se realizarán durante el período de vida del proyecto.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d)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Presupuesto de producción. Se elabora un flujo de efectivo tomando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como base los datos anteriores, para obtener el flujo de operación.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953000" y="2286000"/>
            <a:ext cx="3517900" cy="2835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Concepto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Estructura del estudio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Producto/servicio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Mercado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Demanda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Oferta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Precio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Comercialización</a:t>
            </a:r>
          </a:p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Funciones físicas y auxiliares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95400" y="3505200"/>
            <a:ext cx="28352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bg2"/>
                </a:solidFill>
                <a:latin typeface="FrutigerRoman" pitchFamily="2" charset="0"/>
              </a:rPr>
              <a:t>4- Estudio de mercado</a:t>
            </a:r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4419600" y="2362200"/>
            <a:ext cx="228600" cy="2743200"/>
          </a:xfrm>
          <a:prstGeom prst="leftBrace">
            <a:avLst>
              <a:gd name="adj1" fmla="val 100000"/>
              <a:gd name="adj2" fmla="val 50000"/>
            </a:avLst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5586786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e)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Flujo neto de efectivo. Se elabora un concentrado en el cual se integran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por año el flujo neto de inversiones, el de operación para realizar la suma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algebraica y así obtener los flujos de efectivo.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               </a:t>
            </a:r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Pasos para elaborar la evaluación económica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8- Evaluación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Valor actual Neto</a:t>
            </a:r>
          </a:p>
          <a:p>
            <a:pPr algn="just"/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económica              Tasa interna de retorno</a:t>
            </a:r>
          </a:p>
          <a:p>
            <a:pPr algn="just"/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</a:t>
            </a:r>
            <a:r>
              <a:rPr lang="es-ES_tradnl" sz="2000" dirty="0" smtClean="0">
                <a:solidFill>
                  <a:schemeClr val="bg2"/>
                </a:solidFill>
                <a:latin typeface="FrutigerRoman" pitchFamily="2" charset="0"/>
              </a:rPr>
              <a:t>Período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de recupero</a:t>
            </a:r>
          </a:p>
          <a:p>
            <a:pPr algn="just"/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</a:t>
            </a:r>
            <a:r>
              <a:rPr lang="es-ES_tradnl" sz="2000" dirty="0" smtClean="0">
                <a:solidFill>
                  <a:schemeClr val="bg2"/>
                </a:solidFill>
                <a:latin typeface="FrutigerRoman" pitchFamily="2" charset="0"/>
              </a:rPr>
              <a:t>Otros </a:t>
            </a:r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conceptos de interés</a:t>
            </a:r>
          </a:p>
          <a:p>
            <a:pPr algn="just"/>
            <a:r>
              <a:rPr lang="es-ES_tradnl" sz="2000" dirty="0">
                <a:solidFill>
                  <a:schemeClr val="bg2"/>
                </a:solidFill>
                <a:latin typeface="FrutigerRoman" pitchFamily="2" charset="0"/>
              </a:rPr>
              <a:t>                                                      </a:t>
            </a:r>
            <a:endParaRPr lang="es-ES_tradnl" sz="20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</p:txBody>
      </p:sp>
      <p:sp>
        <p:nvSpPr>
          <p:cNvPr id="34820" name="AutoShape 4"/>
          <p:cNvSpPr>
            <a:spLocks/>
          </p:cNvSpPr>
          <p:nvPr/>
        </p:nvSpPr>
        <p:spPr bwMode="auto">
          <a:xfrm>
            <a:off x="2627784" y="306896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7704" y="1700808"/>
            <a:ext cx="6048672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8- Evaluación económica: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Una inversión es el desembolso de recursos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financieros, destinados a la adquisición de otros activos que proporcionan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rentas y/o servicios, durante un tiempo.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 proyecto de inversión es un plan, que asignado a un determinado capital,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producirá un bien o servicio de utilidad para una persona, clientes o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sociedad.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evaluación económica y financiera de un proyecto de inversión, es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análisis de la información proveniente de la etapa anterior, con miras 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tomar la decisión correcta.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8.1- Pasos para elaborar la evaluación económica: </a:t>
            </a:r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Con los flujos anteriores se tiene que obtener el VAN y la TIR, tomando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 cuenta el rendimiento esperado por el inversionista.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61261" y="1636713"/>
            <a:ext cx="5408853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En base a los resultados obtenidos se analiza el rendimiento de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inversión y sus riesgos para poder tomar una decisión sobre bases firmes.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Presentar el punto de equilibrio y los estados financieros mencionados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anteriormente.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8.2- Valor actual neto: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Flujo netos de caja actualizados, incluyendo la in-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versión inicial. El proyecto de inversión, de acuerdo a este criterio se acepta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cuando el valor actual neto es positivo.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VAN &gt; 0 =&gt; aumentará el capital de la empresa por lo tanto el proyecto es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aceptable.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VAN &lt; 0 =&gt; Disminuirá el capital de la empresa, por lo tanto es inaceptable.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VAN = 0 =&gt; No aumentará ni disminuirá el capital de la empresa, por lo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tanto el proyecto es indiferente. Si el proyecto se lleva a cabo,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                   es por que se ha priorizado otros aspectos.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143000" y="1447800"/>
          <a:ext cx="678180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Documento" r:id="rId3" imgW="5495760" imgH="4028040" progId="Word.Document.8">
                  <p:embed/>
                </p:oleObj>
              </mc:Choice>
              <mc:Fallback>
                <p:oleObj name="Documento" r:id="rId3" imgW="5495760" imgH="40280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447800"/>
                        <a:ext cx="6781800" cy="497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769938" y="1901825"/>
          <a:ext cx="8112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Document" r:id="rId3" imgW="5562362" imgH="316451" progId="Word.Document.8">
                  <p:embed/>
                </p:oleObj>
              </mc:Choice>
              <mc:Fallback>
                <p:oleObj name="Document" r:id="rId3" imgW="5562362" imgH="3164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1901825"/>
                        <a:ext cx="8112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2668" y="2564904"/>
            <a:ext cx="5832648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La ventaja del </a:t>
            </a:r>
            <a:r>
              <a:rPr lang="es-ES_tradnl" sz="1800" dirty="0" smtClean="0">
                <a:solidFill>
                  <a:schemeClr val="bg2"/>
                </a:solidFill>
                <a:latin typeface="FrutigerRoman" pitchFamily="2" charset="0"/>
              </a:rPr>
              <a:t>VPN</a:t>
            </a:r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 que considera todos los flujos netos de caja, como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así sus vencimientos, al corresponder a distintas épocas se los debe homo-</a:t>
            </a:r>
          </a:p>
          <a:p>
            <a:pPr algn="just"/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geneizar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, trayéndolos a un mismo momento de tiempo.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La desventaja del </a:t>
            </a:r>
            <a:r>
              <a:rPr lang="es-ES_tradnl" sz="1800" dirty="0" smtClean="0">
                <a:solidFill>
                  <a:schemeClr val="bg2"/>
                </a:solidFill>
                <a:latin typeface="FrutigerRoman" pitchFamily="2" charset="0"/>
              </a:rPr>
              <a:t>VPN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, es la dificultad para determinar la tasa del costo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capital. El VAN mide la rentabilidad en valor absoluto, ya que depende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inversión inicial. Por lo tanto si se debe comparar proyectos con distinta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inversión inicial se debe relativizar el VAN, a fin de obtenerlo por cada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unidad de capital invertido. El VAN depende del horizonte económico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inversión; por lo tanto si se deben comparar proyectos de distinta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duración se debe relativizar el VAN a fin de obtenerlo para cada año.</a:t>
            </a:r>
          </a:p>
          <a:p>
            <a:pPr algn="just"/>
            <a:endParaRPr lang="es-ES_tradnl" sz="1800" b="0" dirty="0"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91680" y="1628800"/>
            <a:ext cx="6634187" cy="1465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8.3- Tasa interna de retorno: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La TIR es una tasa que surge de la relación entre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inversión inicial y los flujos netos de caja. Se la simboliza como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r,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y se la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define como el rendimiento de una unidad de capital invertido en una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unidad de tiempo. Para obtenerla debe tenerse en cuenta que la TIR es la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tasa que hace que el VAN = 0 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62000" y="3200400"/>
          <a:ext cx="83820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Documento" r:id="rId3" imgW="5612040" imgH="158040" progId="Word.Document.8">
                  <p:embed/>
                </p:oleObj>
              </mc:Choice>
              <mc:Fallback>
                <p:oleObj name="Documento" r:id="rId3" imgW="5612040" imgH="15804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838200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893259" y="3744480"/>
            <a:ext cx="6345440" cy="2289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La ventaja de la TIR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es que tiene en cuenta todos los flujos netos de caja,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como así también su oportunidad; al corresponder a distintas épocas se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deben medir en un mismo momento de tiempo. La TIR mide la rentabilidad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en términos relativos, por unidad de capital invertido y por unidad de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tiempo.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La desventaja de la TIR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es su inconsistencia, por cuanto cuando todos los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FNC son positivos, las inversiones se denominan simples y la TIR es única.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09600"/>
            <a:ext cx="8064896" cy="1143000"/>
          </a:xfrm>
        </p:spPr>
        <p:txBody>
          <a:bodyPr/>
          <a:lstStyle/>
          <a:p>
            <a:r>
              <a:rPr lang="es-ES_tradnl" sz="2000" b="1" dirty="0"/>
              <a:t>ELEMENTOS BASICOS DE UN PROYECTO DE INVERSION</a:t>
            </a:r>
            <a:endParaRPr lang="es-ES_tradnl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07704" y="1957652"/>
            <a:ext cx="6202139" cy="3662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Si existen algunos flujos negativos, las inversiones se denominan no simples,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y puede existir más de una TIR, o sea que es inconsistente.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TIR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mayor que la tasa de costo de capital (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k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): el rendimiento supera al costo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capital invertido, por lo tanto el proyecto es rentable. La inversión aporta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dinero para solventar el proyecto y además suministra al empresario una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utilidad, por lo tanto el proyecto es rentable.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TIR &lt; k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, significa que el rendimiento no alcanza a cubrir el costo del capital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invertido, por lo tanto el proyecto no es rentable.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TIR = k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, cubre exactamente el costo de capital invertido, por lo tanto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proyecto es indiferente.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8413750" cy="4760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8.4- Período de recupero: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Es el tiempo necesario para cubrir la inversión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inicial y su costo de financiación. Se obtiene sumando los flujos netos de caja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actualizados, solamente hasta el período en que se supera la inversión inicial.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PR menor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que el horizonte económico: la inversión inicial se recupera antes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del plazo total, por lo tanto el proyecto es aceptable. Mientras menor sea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PR, mayor liquidez proporcionará el proyecto y será más conveniente.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PR mayor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que el horizonte económico: la inversión inicial no se recupera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antes del plazo total, por lo tanto el proyecto no es aceptable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Si el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PR es igual al horizonte económico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se cubre la inversión inicial en el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plazo total y el proyecto es indiferente.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Como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ventaja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permite conocer cuando se recupera la inversión, y como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des-</a:t>
            </a:r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ventaja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no considera los flujos netos de caja posteriores al PR, y no mide la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rentabilidad del proyecto.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195736" y="1844824"/>
            <a:ext cx="6206331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8.5- Otros conceptos de interés: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Otros conceptos que ayudan a la evaluación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económica de un proyecto de inversión están constituidos por el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valor residual</a:t>
            </a:r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la empresa y la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rentabilidad exigida por el mercado según el endeuda-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miento elegido por la empresa (</a:t>
            </a:r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ke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),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y el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 ratio de cobertura del servicio anual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de la deuda (RCSD).</a:t>
            </a:r>
          </a:p>
          <a:p>
            <a:pPr algn="just"/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El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VR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define como el valor que se adjudica a la empresa en el último año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las proyecciones.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          </a:t>
            </a:r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Vn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 = (</a:t>
            </a:r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FCn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 +)/ (k - g) = (</a:t>
            </a:r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FCn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(1+ g))/ (K - g)</a:t>
            </a:r>
          </a:p>
          <a:p>
            <a:pPr algn="just"/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Vn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valor residual de la empresa en el año n</a:t>
            </a:r>
          </a:p>
          <a:p>
            <a:pPr algn="just"/>
            <a:r>
              <a:rPr lang="es-ES_tradnl" sz="1800" dirty="0" err="1">
                <a:solidFill>
                  <a:schemeClr val="bg2"/>
                </a:solidFill>
                <a:latin typeface="FrutigerRoman" pitchFamily="2" charset="0"/>
              </a:rPr>
              <a:t>FCn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flujo de caja libre generado por la empresa en el año n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n: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último año de las proyecciones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k: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tasa de descuento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g: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tasa de crecimiento constante a perpetuidad de los flujos de caja libres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46125" y="1560513"/>
            <a:ext cx="8388350" cy="4760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La rentabilidad  exigida por el mercado según el endeudamiento elegido por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la empresa (ke)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se calcula de la siguiente manera: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         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Ke = Ku + ((PRA/ PRP) * (1-t) * (Ku - Cte RA))</a:t>
            </a:r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Ku: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rentabilidad exigida por el mercado sin endeudamiento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PRA: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proporción de recursos ajenos sobre recursos totales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PRP: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proporción de recursos propios sobre recursos totales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t: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tasa impositiva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Cte RA: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costo de los recursos ajenos antes de impuestos 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Esta rentabilidad será mayor o menor en función del nivel de endeuda-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miento que elija la empresa. Así, a mayor endeudamiento, más riesgo corre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la empresa, y mayor rentabilidad le exige el inversor.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 ratio de cobertura del servicio anual de la deuda (RCSD)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mide la capacidad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 la empresa para hacer frente a sus compromisos financieros.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8159750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4- Estudio de mercado: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Recolección y evaluación de todos los factores que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influyen directamente en la oferta y demanda del producto. Dentro de sus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objetivos está determinar el segmento del mercado al que se enfocará, y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cantidad de producto/servicio que se desea vendar o brindar.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4.1- Concepto: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 un análisis de mercado se conocen cuatro variables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fundamentales: demanda, oferta, precios y comercialización. Este estudio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busca diferentes datos que van a ayudar a identificar el mercado y debe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asegurar que realmente exista el mercado potencial, el que se pueda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aprovechar para lograr los objetivos planteados. Se puede realizar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diferentes formas: encuestas, información de cámaras o entidades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relacionadas al producto; datos estadísticos de consumo o prestación (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Indec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),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46125" y="1484313"/>
            <a:ext cx="8196263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               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                               RCSD = FCD / SD</a:t>
            </a:r>
          </a:p>
          <a:p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FCD: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flujo de caja disponible para el servicio de la deuda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SD: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servicio de la deuda anual = i + ppal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i: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interés de la deuda</a:t>
            </a: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ppal: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capital principal de la deuda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SI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RCSD &gt; 0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la empresa dispone de flujo de caja suficiente para cubrir el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servicio de la deuda anual.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Si </a:t>
            </a:r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RCSD &lt; 0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, la empresa no dispone de suficiente flujo de caja para afrontar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servicios de la deuda anual.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Así, cuanto mayor sea el valor de este ratio, mejor será la situación de la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empresa para hacer frente al servicio de la deuda anual. 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195736" y="1700808"/>
            <a:ext cx="5914107" cy="4760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Por último, cabe mencionar que la evaluación económica analizada no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consi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</a:t>
            </a:r>
          </a:p>
          <a:p>
            <a:pPr algn="just"/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dera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el factor </a:t>
            </a:r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“riesgo”.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 materia de inversiones, riesgo significa que la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inversión futura no es predecible.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Al analizar el proyecto con sus flujos de fondos y suponiendo una distribución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normal de los mismos, éstos pueden presentar los siguientes tres estados: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- Estado de certidumbre: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conoce exactamente que va a suceder con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flujos de fondos.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- Estado de incertidumbre: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desconoce que sucederá con los flujos.</a:t>
            </a: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- Estado de riesgo: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no se tiene la certeza de lo que va a ocurrir con estos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flujos, pero se conocen las distribuciones de probabilidades de los flujos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fondos futuros.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Este último, es un estado intermedio y provoca un desvío del rendimiento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esperado y el real de la inversión. Si se trabaja con valores esperados, los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flujos netos estarán asociados a una probabilidad de ocurrencia. Por lo tanto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69925" y="1560513"/>
            <a:ext cx="8477250" cy="4760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 riesgo económico del proyecto es la variabilidad entre el rendimiento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esperado y el rendimiento real del proyecto. Para efectuar la medición del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riesgo, se utilizan herramientas estadísticas como la desviación estándar,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aplicadas a los dos conceptos financieros ya vistos como son el VAN y la TIR. 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9- Conclusión y recomendaciones: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Se ha visto que las valoraciones estricta-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mente económicas son necesarias pero provocan una medición restringida 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ese solo aspecto. Muchas veces los proyectos de inversión involucran otros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factores que solo pueden ser evaluados desde el punto de vista subjetivo  en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 universo consumidor y que, en última instancia, pueden ser estos factores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los decisivos para aprobar o rechazar un proyecto.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Considerar los efectos intangibles impone la necesidad de sistematizar en un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método mediante encuestas, que permitan encontrar un referente de valora-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ción necesario y justo.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La presentación de un proyecto de inversión a un inversionista debería seguir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76688" y="1560513"/>
            <a:ext cx="5339923" cy="480131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al menos las siguientes recomendaciones: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La redacción de un proyecto de inversión debe ser clara y precisa, no dejar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nada al azar y asegurarse de explicar todo claramente sin abrumar en los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detalles técnicos.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La estructura del proyecto de inversión debe estar respaldada por un plan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contingencia ante las situaciones inesperadas. Esto quiere decir, que es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necesario manejar escenarios hipotéticos adversos en el futuro para poder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adelantarse a esas situaciones.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Cuando se presente el proyecto de inversión ante una junta o al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inversio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</a:t>
            </a:r>
          </a:p>
          <a:p>
            <a:pPr algn="just"/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nista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sea estricto en la conferencia y exacto en el tiempo de exposición.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d)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El proyecto de inversión es una herramienta poderosa y útil, pero uno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decide a quién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presentarselo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; se debe tener en cuenta que el inversionista no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 solo dinero. Piense en un inversionista estratégico.</a:t>
            </a:r>
            <a:endParaRPr lang="es-ES_tradnl" sz="1800" b="0" dirty="0"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19135" y="1676400"/>
            <a:ext cx="5423280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e)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Se debe procurar que el documento final no sea demasiado extenso. Piense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que demasiada información es innecesaria. Dele al lector lo que necesita para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tomar su decisión. Esto le dará un toque de inteligencia a su exposición.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f)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No descuide la estética. La primera impresión es la misma presentación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física del proyecto de inversión ( o también llamado plan de negocio).  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Por otro lado, las estadísticas actuales indican que el 70% de los nuevos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em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prendimientos fracasan dentro de los dos primeros años de vida. Son varias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las causas de esto: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a)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i="1" dirty="0">
                <a:solidFill>
                  <a:schemeClr val="bg2"/>
                </a:solidFill>
                <a:latin typeface="FrutigerRoman" pitchFamily="2" charset="0"/>
              </a:rPr>
              <a:t>producir antes del tener el mercado: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Esta es una de las más comunes y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quizás la principal. Se instala, se produce, pero luego no se puede vender o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comercializar lo producido y hacer frente a las obligaciones financieras.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Para esto, el mejor consejo es tratar de comercializar primero lo que se piensa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06835" y="1560513"/>
            <a:ext cx="5343129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producir en el futuro. Cuando tenga una cartera de clientes propios comience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producción.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b)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i="1" dirty="0">
                <a:solidFill>
                  <a:schemeClr val="bg2"/>
                </a:solidFill>
                <a:latin typeface="FrutigerRoman" pitchFamily="2" charset="0"/>
              </a:rPr>
              <a:t>Sobredimensionamiento: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Muchos proyectos empiezan sobredimensionados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(lujosa oficina, grandes equipos, varios vendedores,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etc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) pero nunca se llega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al punto de equilibrio (quizás si se hubiese empezado comercializando hasta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conocer mejor el mercado jamás se hubiese sobredimensionado en base a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meras expectativas.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c)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i="1" dirty="0">
                <a:solidFill>
                  <a:schemeClr val="bg2"/>
                </a:solidFill>
                <a:latin typeface="FrutigerRoman" pitchFamily="2" charset="0"/>
              </a:rPr>
              <a:t>Incorrecto análisis de flujo de fondos o rentabilidad del sector: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La falta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información correcta sobre la rentabilidad del mercado o el cálculo </a:t>
            </a:r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inco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-</a:t>
            </a:r>
          </a:p>
          <a:p>
            <a:pPr algn="just"/>
            <a:r>
              <a:rPr lang="es-ES_tradnl" sz="1800" b="0" dirty="0" err="1">
                <a:solidFill>
                  <a:schemeClr val="bg2"/>
                </a:solidFill>
                <a:latin typeface="FrutigerRoman" pitchFamily="2" charset="0"/>
              </a:rPr>
              <a:t>rrecto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de los flujos de fondo, puede hacer fracasar cualquier proyecto de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inversión. Es muy común no tener en cuenta en el cálculo de gastos, factores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tales como: aportes laborales, impuestos, y seguros.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d)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i="1" dirty="0">
                <a:solidFill>
                  <a:schemeClr val="bg2"/>
                </a:solidFill>
                <a:latin typeface="FrutigerRoman" pitchFamily="2" charset="0"/>
              </a:rPr>
              <a:t>Exceso de socios: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Amigos, pongamos este negocio. Y los catorce amigos</a:t>
            </a:r>
            <a:endParaRPr lang="es-ES_tradnl" sz="1800" b="0" dirty="0"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15840" y="1560513"/>
            <a:ext cx="5283819" cy="28623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empiezan el proceso de comercializar el producto, pero al poco tiempo se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dan cuenta que el reparto de las ganancias no es para tanta gente. Y peor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aún, esto puede originar peleas entre viejos amigos.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f)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i="1" dirty="0">
                <a:solidFill>
                  <a:schemeClr val="bg2"/>
                </a:solidFill>
                <a:latin typeface="FrutigerRoman" pitchFamily="2" charset="0"/>
              </a:rPr>
              <a:t>Subcapitalización: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El negocio arranca estupendamente, sin embargo el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propio crecimiento obliga a comprar más stock o incorporar más empleados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o empezar a devolver crédito y allí todo se desmorona, por la falta de capital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 el momento crítico.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sugerencia es planificar, consultar, estudiar y asesorarse.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01195" y="1676400"/>
            <a:ext cx="5198859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4.2-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Estructura del análisis de mercado: Debe incluir una breve descripción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las características del mercado incluyendo el área, volúmenes manejados,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canales de distribución, proveedores, precios, competencia así como las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prácticas generales del comercio de la región. Se debe analizar datos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históricos actuales y pasados de la oferta y demanda y analizar las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variaciones de estos elementos en función del tiempo.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Como en todo proyecto de inversión se debe analizar el futuro en base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a la información que se tiene, para crear un ambiente en que se pueda dar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una imagen de lo que será la demanda futura del bien o servicio. Se debe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considerar que participación en el mercado tendrá el proyecto, en base 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oferta y demanda y asimismo, estructurar el programa de marketing a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utilizar.</a:t>
            </a:r>
          </a:p>
          <a:p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La investigación debe proporcionar la información necesaria y suficiente,</a:t>
            </a:r>
          </a:p>
          <a:p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para la toma de decisiones del o los inversores.   </a:t>
            </a:r>
            <a:endParaRPr lang="es-ES_tradnl" sz="18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90955" y="1687373"/>
            <a:ext cx="5258171" cy="424731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4.3- Producto: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Conjunto de atributos tangibles e intangibles, que incluye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entre otras cosas: empaque, color, formato, precio, calidad y marca. Un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producto puede ser un bien, un servicio, un lugar, una persona o una idea.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Es importante identificar cual será el producto y cual o cuales sus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subproductos, señalar la existencia y características de los productos que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sustituyan a los del proyecto en desarrollo, de acuerdo con las características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de los productos del proyecto, precisar si su uso está condicionado a la 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existencia de otro producto en el mercado.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dirty="0">
                <a:solidFill>
                  <a:schemeClr val="bg2"/>
                </a:solidFill>
                <a:latin typeface="FrutigerRoman" pitchFamily="2" charset="0"/>
              </a:rPr>
              <a:t>4.4- Mercado: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 </a:t>
            </a:r>
            <a:r>
              <a:rPr lang="es-ES_tradnl" sz="1800" b="0" dirty="0" smtClean="0">
                <a:solidFill>
                  <a:schemeClr val="bg2"/>
                </a:solidFill>
                <a:latin typeface="FrutigerRoman" pitchFamily="2" charset="0"/>
              </a:rPr>
              <a:t>Área </a:t>
            </a:r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en que confluyen las fuerzas de la oferta y la demanda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para realizar las transacciones de bienes y servicios a precios determinados.</a:t>
            </a:r>
          </a:p>
          <a:p>
            <a:pPr algn="just"/>
            <a:endParaRPr lang="es-ES_tradnl" sz="1800" b="0" dirty="0">
              <a:solidFill>
                <a:schemeClr val="bg2"/>
              </a:solidFill>
              <a:latin typeface="FrutigerRoman" pitchFamily="2" charset="0"/>
            </a:endParaRP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Se pretende mediante este estudio generar una idea del mercado en el que</a:t>
            </a:r>
          </a:p>
          <a:p>
            <a:pPr algn="just"/>
            <a:r>
              <a:rPr lang="es-ES_tradnl" sz="1800" b="0" dirty="0">
                <a:solidFill>
                  <a:schemeClr val="bg2"/>
                </a:solidFill>
                <a:latin typeface="FrutigerRoman" pitchFamily="2" charset="0"/>
              </a:rPr>
              <a:t>se va a colocar el producto o brindar el servicio.</a:t>
            </a:r>
            <a:endParaRPr lang="es-ES_tradnl" sz="1800" dirty="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6125" y="1636713"/>
            <a:ext cx="8489950" cy="4211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4.5- Demanda: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Cantidad del bien o del servicio que es solicitado por el cliente.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Depende de la demanda la cantidad de bien o servicio a producir o brindar.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4.6- Oferta: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Capacidad que se tenga para satisfacer la demanda. Cuando se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habla de capacidad se refiere al manejo de los recursos y a la capacidad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instalada de la competencia.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4.7- Precio: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Cantidad de dinero o de otros objetos con utilidad necesaria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para satisfacer una necesidad que se requiere para adquirir un producto/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servicio.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 precio variará de acuerdo al juego de oferta y demanda, o si éste 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regulado por el organismo que lo controla.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Tomará en cuenta los siguientes factores: 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22325" y="1712913"/>
            <a:ext cx="7842250" cy="4211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Precios de venta de la competencia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Poder adquisitivos de los consumidores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Reacción esperada de la competencia con la introducción del producto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Que el producto sea nuevo en el mercado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Que el producto exista en el mercado pero sea nuevo para la empresa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La promoción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La manufactura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Los canales de distribución que se utilicen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Versatilidad del producto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- Servicios auxiliares del producto (complementarios.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4.8- Comercialización: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 Conjunto de acciones realizadas por la empresa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para hacer llegar un producto a los consumidores. Por lo tanto, se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establecerán los objetivos e instrumentos necesarios para alcanzar este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objetivo. Para esto, se requiere las funciones físicas y auxiliares.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</p:spPr>
        <p:txBody>
          <a:bodyPr/>
          <a:lstStyle/>
          <a:p>
            <a:r>
              <a:rPr lang="es-ES_tradnl" sz="2000" b="1"/>
              <a:t>ELEMENTOS BASICOS DE UN PROYECTO DE INVERSION</a:t>
            </a:r>
            <a:endParaRPr lang="es-ES_tradnl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06450" y="1828800"/>
            <a:ext cx="8337550" cy="3387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ES_tradnl" sz="1800">
                <a:solidFill>
                  <a:schemeClr val="bg2"/>
                </a:solidFill>
                <a:latin typeface="FrutigerRoman" pitchFamily="2" charset="0"/>
              </a:rPr>
              <a:t>4.9- Funciones físicas y auxiliares: </a:t>
            </a:r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Las funciones físicas están relacionadas con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 empaque, tamaño, aspecto, marca, transporte, etc.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Las funciones auxiliares están relacionadas con el precio, control de calidad,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normas de elaboración del producto, etc.</a:t>
            </a:r>
          </a:p>
          <a:p>
            <a:endParaRPr lang="es-ES_tradnl" sz="1800" b="0">
              <a:solidFill>
                <a:schemeClr val="bg2"/>
              </a:solidFill>
              <a:latin typeface="FrutigerRoman" pitchFamily="2" charset="0"/>
            </a:endParaRP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El precio es quizás el elemento más importante de la estrategia comercial en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la determinación de la rentabilidad del proyecto, ya que será el que defina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en último término el nivel de los ingresos. Es importante también, las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condiciones de venta, el % de cobro al contado, el plazo de crédito, el 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monto de las cuotas, los descuentos por pronto pago, los descuentos por</a:t>
            </a:r>
          </a:p>
          <a:p>
            <a:r>
              <a:rPr lang="es-ES_tradnl" sz="1800" b="0">
                <a:solidFill>
                  <a:schemeClr val="bg2"/>
                </a:solidFill>
                <a:latin typeface="FrutigerRoman" pitchFamily="2" charset="0"/>
              </a:rPr>
              <a:t>volumen, etc. </a:t>
            </a:r>
            <a:endParaRPr lang="es-ES_tradnl" sz="1800">
              <a:solidFill>
                <a:schemeClr val="bg2"/>
              </a:solidFill>
              <a:latin typeface="Frutiger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áneo">
  <a:themeElements>
    <a:clrScheme name="Contemporáneo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áne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áneo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áneo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áneo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presentaciones\Contemporáneo.pot</Template>
  <TotalTime>1107</TotalTime>
  <Words>5768</Words>
  <Application>Microsoft Office PowerPoint</Application>
  <PresentationFormat>Presentación en pantalla (4:3)</PresentationFormat>
  <Paragraphs>691</Paragraphs>
  <Slides>46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46</vt:i4>
      </vt:variant>
    </vt:vector>
  </HeadingPairs>
  <TitlesOfParts>
    <vt:vector size="49" baseType="lpstr">
      <vt:lpstr>Contemporáneo</vt:lpstr>
      <vt:lpstr>Documento</vt:lpstr>
      <vt:lpstr>Document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  <vt:lpstr>ELEMENTOS BASICOS DE UN PROYECTO DE INVERSION</vt:lpstr>
    </vt:vector>
  </TitlesOfParts>
  <Company>Telecom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BASICOS DE UN PROYECTO DE INVERSION</dc:title>
  <dc:creator>Usuario</dc:creator>
  <cp:lastModifiedBy>FRANNYMAR</cp:lastModifiedBy>
  <cp:revision>70</cp:revision>
  <dcterms:created xsi:type="dcterms:W3CDTF">2005-05-09T14:39:17Z</dcterms:created>
  <dcterms:modified xsi:type="dcterms:W3CDTF">2014-05-20T20:13:16Z</dcterms:modified>
</cp:coreProperties>
</file>