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99" r:id="rId1"/>
  </p:sldMasterIdLst>
  <p:notesMasterIdLst>
    <p:notesMasterId r:id="rId66"/>
  </p:notesMasterIdLst>
  <p:sldIdLst>
    <p:sldId id="256" r:id="rId2"/>
    <p:sldId id="257" r:id="rId3"/>
    <p:sldId id="258" r:id="rId4"/>
    <p:sldId id="259" r:id="rId5"/>
    <p:sldId id="260" r:id="rId6"/>
    <p:sldId id="261" r:id="rId7"/>
    <p:sldId id="262" r:id="rId8"/>
    <p:sldId id="283" r:id="rId9"/>
    <p:sldId id="263" r:id="rId10"/>
    <p:sldId id="264" r:id="rId11"/>
    <p:sldId id="265" r:id="rId12"/>
    <p:sldId id="267" r:id="rId13"/>
    <p:sldId id="285" r:id="rId14"/>
    <p:sldId id="268" r:id="rId15"/>
    <p:sldId id="269" r:id="rId16"/>
    <p:sldId id="270" r:id="rId17"/>
    <p:sldId id="286" r:id="rId18"/>
    <p:sldId id="271" r:id="rId19"/>
    <p:sldId id="287" r:id="rId20"/>
    <p:sldId id="288" r:id="rId21"/>
    <p:sldId id="273" r:id="rId22"/>
    <p:sldId id="274" r:id="rId23"/>
    <p:sldId id="275" r:id="rId24"/>
    <p:sldId id="276" r:id="rId25"/>
    <p:sldId id="277" r:id="rId26"/>
    <p:sldId id="279" r:id="rId27"/>
    <p:sldId id="280" r:id="rId28"/>
    <p:sldId id="289" r:id="rId29"/>
    <p:sldId id="290" r:id="rId30"/>
    <p:sldId id="292" r:id="rId31"/>
    <p:sldId id="293" r:id="rId32"/>
    <p:sldId id="295" r:id="rId33"/>
    <p:sldId id="296" r:id="rId34"/>
    <p:sldId id="298" r:id="rId35"/>
    <p:sldId id="299" r:id="rId36"/>
    <p:sldId id="300" r:id="rId37"/>
    <p:sldId id="301" r:id="rId38"/>
    <p:sldId id="297" r:id="rId39"/>
    <p:sldId id="302" r:id="rId40"/>
    <p:sldId id="303" r:id="rId41"/>
    <p:sldId id="304" r:id="rId42"/>
    <p:sldId id="315" r:id="rId43"/>
    <p:sldId id="316" r:id="rId44"/>
    <p:sldId id="317" r:id="rId45"/>
    <p:sldId id="305" r:id="rId46"/>
    <p:sldId id="306" r:id="rId47"/>
    <p:sldId id="307" r:id="rId48"/>
    <p:sldId id="308" r:id="rId49"/>
    <p:sldId id="309" r:id="rId50"/>
    <p:sldId id="310" r:id="rId51"/>
    <p:sldId id="313" r:id="rId52"/>
    <p:sldId id="311" r:id="rId53"/>
    <p:sldId id="312" r:id="rId54"/>
    <p:sldId id="314" r:id="rId55"/>
    <p:sldId id="318" r:id="rId56"/>
    <p:sldId id="319" r:id="rId57"/>
    <p:sldId id="320" r:id="rId58"/>
    <p:sldId id="321" r:id="rId59"/>
    <p:sldId id="322" r:id="rId60"/>
    <p:sldId id="323" r:id="rId61"/>
    <p:sldId id="324" r:id="rId62"/>
    <p:sldId id="326" r:id="rId63"/>
    <p:sldId id="325" r:id="rId64"/>
    <p:sldId id="327" r:id="rId65"/>
  </p:sldIdLst>
  <p:sldSz cx="9144000" cy="6858000" type="screen4x3"/>
  <p:notesSz cx="6858000" cy="9144000"/>
  <p:defaultTextStyle>
    <a:defPPr>
      <a:defRPr lang="es-ES_tradnl"/>
    </a:defPPr>
    <a:lvl1pPr algn="l" rtl="0" eaLnBrk="0" fontAlgn="base" hangingPunct="0">
      <a:spcBef>
        <a:spcPct val="0"/>
      </a:spcBef>
      <a:spcAft>
        <a:spcPct val="0"/>
      </a:spcAft>
      <a:defRPr sz="32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27D5"/>
    <a:srgbClr val="0099FF"/>
    <a:srgbClr val="B2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6D660B-B6B9-43FB-B161-556136EEE1FC}" type="datetimeFigureOut">
              <a:rPr lang="es-VE" smtClean="0"/>
              <a:pPr/>
              <a:t>20/05/2014</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098E4-05FC-45F3-BA7F-9A8D9930C528}" type="slidenum">
              <a:rPr lang="es-VE" smtClean="0"/>
              <a:pPr/>
              <a:t>‹Nº›</a:t>
            </a:fld>
            <a:endParaRPr lang="es-VE"/>
          </a:p>
        </p:txBody>
      </p:sp>
    </p:spTree>
    <p:extLst>
      <p:ext uri="{BB962C8B-B14F-4D97-AF65-F5344CB8AC3E}">
        <p14:creationId xmlns:p14="http://schemas.microsoft.com/office/powerpoint/2010/main" val="96362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871098E4-05FC-45F3-BA7F-9A8D9930C528}" type="slidenum">
              <a:rPr lang="es-VE" smtClean="0"/>
              <a:pPr/>
              <a:t>36</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871098E4-05FC-45F3-BA7F-9A8D9930C528}" type="slidenum">
              <a:rPr lang="es-VE" smtClean="0"/>
              <a:pPr/>
              <a:t>37</a:t>
            </a:fld>
            <a:endParaRPr lang="es-V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871098E4-05FC-45F3-BA7F-9A8D9930C528}" type="slidenum">
              <a:rPr lang="es-VE" smtClean="0"/>
              <a:pPr/>
              <a:t>40</a:t>
            </a:fld>
            <a:endParaRPr lang="es-V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871098E4-05FC-45F3-BA7F-9A8D9930C528}" type="slidenum">
              <a:rPr lang="es-VE" smtClean="0"/>
              <a:pPr/>
              <a:t>41</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1922"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s-VE"/>
          </a:p>
        </p:txBody>
      </p:sp>
      <p:sp>
        <p:nvSpPr>
          <p:cNvPr id="81923"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s-VE"/>
          </a:p>
        </p:txBody>
      </p:sp>
      <p:sp>
        <p:nvSpPr>
          <p:cNvPr id="81924"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25"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26"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27"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28"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29"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1930"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s-VE"/>
          </a:p>
        </p:txBody>
      </p:sp>
      <p:sp>
        <p:nvSpPr>
          <p:cNvPr id="81931" name="Rectangle 11"/>
          <p:cNvSpPr>
            <a:spLocks noGrp="1" noChangeArrowheads="1"/>
          </p:cNvSpPr>
          <p:nvPr>
            <p:ph type="ctrTitle"/>
          </p:nvPr>
        </p:nvSpPr>
        <p:spPr>
          <a:xfrm>
            <a:off x="685800" y="2286000"/>
            <a:ext cx="7772400" cy="1143000"/>
          </a:xfrm>
        </p:spPr>
        <p:txBody>
          <a:bodyPr/>
          <a:lstStyle>
            <a:lvl1pPr>
              <a:defRPr/>
            </a:lvl1pPr>
          </a:lstStyle>
          <a:p>
            <a:r>
              <a:rPr lang="en-US"/>
              <a:t>Haga clic para modificar el estilo de título del patrón</a:t>
            </a:r>
          </a:p>
        </p:txBody>
      </p:sp>
      <p:sp>
        <p:nvSpPr>
          <p:cNvPr id="81932"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Haga clic para modificar el estilo de subtítulo del patrón</a:t>
            </a:r>
          </a:p>
        </p:txBody>
      </p:sp>
      <p:sp>
        <p:nvSpPr>
          <p:cNvPr id="81933" name="Rectangle 13"/>
          <p:cNvSpPr>
            <a:spLocks noGrp="1" noChangeArrowheads="1"/>
          </p:cNvSpPr>
          <p:nvPr>
            <p:ph type="dt" sz="half" idx="2"/>
          </p:nvPr>
        </p:nvSpPr>
        <p:spPr/>
        <p:txBody>
          <a:bodyPr/>
          <a:lstStyle>
            <a:lvl1pPr>
              <a:defRPr/>
            </a:lvl1pPr>
          </a:lstStyle>
          <a:p>
            <a:endParaRPr lang="en-US"/>
          </a:p>
        </p:txBody>
      </p:sp>
      <p:sp>
        <p:nvSpPr>
          <p:cNvPr id="81934" name="Rectangle 14"/>
          <p:cNvSpPr>
            <a:spLocks noGrp="1" noChangeArrowheads="1"/>
          </p:cNvSpPr>
          <p:nvPr>
            <p:ph type="ftr" sz="quarter" idx="3"/>
          </p:nvPr>
        </p:nvSpPr>
        <p:spPr/>
        <p:txBody>
          <a:bodyPr/>
          <a:lstStyle>
            <a:lvl1pPr>
              <a:defRPr/>
            </a:lvl1pPr>
          </a:lstStyle>
          <a:p>
            <a:endParaRPr lang="en-US"/>
          </a:p>
        </p:txBody>
      </p:sp>
      <p:sp>
        <p:nvSpPr>
          <p:cNvPr id="81935" name="Rectangle 15"/>
          <p:cNvSpPr>
            <a:spLocks noGrp="1" noChangeArrowheads="1"/>
          </p:cNvSpPr>
          <p:nvPr>
            <p:ph type="sldNum" sz="quarter" idx="4"/>
          </p:nvPr>
        </p:nvSpPr>
        <p:spPr/>
        <p:txBody>
          <a:bodyPr/>
          <a:lstStyle>
            <a:lvl1pPr>
              <a:defRPr/>
            </a:lvl1pPr>
          </a:lstStyle>
          <a:p>
            <a:fld id="{3FF55121-E78F-4123-952B-C85D7F5D56B9}" type="slidenum">
              <a:rPr lang="en-US"/>
              <a:pPr/>
              <a:t>‹Nº›</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500" fill="hold"/>
                                        <p:tgtEl>
                                          <p:spTgt spid="81922"/>
                                        </p:tgtEl>
                                        <p:attrNameLst>
                                          <p:attrName>ppt_x</p:attrName>
                                        </p:attrNameLst>
                                      </p:cBhvr>
                                      <p:tavLst>
                                        <p:tav tm="0">
                                          <p:val>
                                            <p:strVal val="0-#ppt_w/2"/>
                                          </p:val>
                                        </p:tav>
                                        <p:tav tm="100000">
                                          <p:val>
                                            <p:strVal val="#ppt_x"/>
                                          </p:val>
                                        </p:tav>
                                      </p:tavLst>
                                    </p:anim>
                                    <p:anim calcmode="lin" valueType="num">
                                      <p:cBhvr additive="base">
                                        <p:cTn id="8" dur="500" fill="hold"/>
                                        <p:tgtEl>
                                          <p:spTgt spid="8192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819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C0576A44-5DBD-44A3-82DF-F1C8B0F5B8BE}"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05D3635C-2983-492D-814E-7C65B80B61CD}"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81B7EDBC-383F-4FFE-B958-2A31CA93D30A}"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384EFEA-2AC4-457F-A6A0-ABD2B0A5C2F1}"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E31DC8F2-BD63-430A-9D5A-B614BBBC0FBF}"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1D6FC934-7064-4992-8590-A5C454B8881A}"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5F43DC13-7A28-462D-AD74-42A0A2732298}"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FDFA44C7-3ABE-40A0-BBEC-06C0A5BD0B14}"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13643DC-0A62-44CD-9461-4A04C6E2F685}"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587BA082-2492-40FE-BA0D-BF78132D969D}"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s-VE"/>
          </a:p>
        </p:txBody>
      </p:sp>
      <p:sp>
        <p:nvSpPr>
          <p:cNvPr id="80899"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s-VE"/>
          </a:p>
        </p:txBody>
      </p:sp>
      <p:sp>
        <p:nvSpPr>
          <p:cNvPr id="80900"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1"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2"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3"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4"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5"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s-VE"/>
          </a:p>
        </p:txBody>
      </p:sp>
      <p:sp>
        <p:nvSpPr>
          <p:cNvPr id="80906"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s-VE"/>
          </a:p>
        </p:txBody>
      </p:sp>
      <p:sp>
        <p:nvSpPr>
          <p:cNvPr id="80907" name="Rectangle 11"/>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80908" name="Rectangle 12"/>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80909"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0910"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0911"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1CF7D63-D621-4FBF-94FA-2185ACFD60E3}" type="slidenum">
              <a:rPr lang="en-US"/>
              <a:pPr/>
              <a:t>‹Nº›</a:t>
            </a:fld>
            <a:endParaRPr lang="en-US"/>
          </a:p>
        </p:txBody>
      </p:sp>
    </p:spTree>
  </p:cSld>
  <p:clrMap bg1="dk2" tx1="lt1" bg2="dk1"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808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8" grpId="1" animBg="1"/>
      <p:bldP spid="80898" grpId="2"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pymesfuturo.com/Costo.htm#ACCIONES" TargetMode="External"/><Relationship Id="rId2" Type="http://schemas.openxmlformats.org/officeDocument/2006/relationships/hyperlink" Target="http://www.pymesfuturo.com/Costo.htm#UTILIDADES" TargetMode="External"/><Relationship Id="rId1" Type="http://schemas.openxmlformats.org/officeDocument/2006/relationships/slideLayout" Target="../slideLayouts/slideLayout2.xml"/><Relationship Id="rId5" Type="http://schemas.openxmlformats.org/officeDocument/2006/relationships/hyperlink" Target="http://www.pymesfuturo.com/Cpcapital.htm" TargetMode="External"/><Relationship Id="rId4" Type="http://schemas.openxmlformats.org/officeDocument/2006/relationships/hyperlink" Target="http://www.pymesfuturo.com/Costo.htm#BANCARIA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CALCULO%20DEL%20VPN%20A-B.xls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gif"/></Relationships>
</file>

<file path=ppt/slides/_rels/slide37.xml.rels><?xml version="1.0" encoding="UTF-8" standalone="yes"?>
<Relationships xmlns="http://schemas.openxmlformats.org/package/2006/relationships"><Relationship Id="rId3" Type="http://schemas.openxmlformats.org/officeDocument/2006/relationships/hyperlink" Target="CALCULO%20DEL%20VPN%20A-B.xls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CALCULO%20DEL%20VPN%20A-B.xlsx"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ymesfuturo.com/vpneto.htm#Los%20flujos%20netos%20de%20efectivo" TargetMode="External"/><Relationship Id="rId2" Type="http://schemas.openxmlformats.org/officeDocument/2006/relationships/hyperlink" Target="http://www.pymesfuturo.com/vpneto.htm"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hyperlink" Target="http://www.pymesfuturo.com/vpneto.htm#La%20tasa%20de%20descuento" TargetMode="Externa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CALCULO%20DE%20LA%20TIR-A-B.xlsx" TargetMode="Externa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CALCULO%20DE%20LA%20TIR-A-B.xlsx"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pymesfuturo.com/tiretorno.htm" TargetMode="External"/><Relationship Id="rId2" Type="http://schemas.openxmlformats.org/officeDocument/2006/relationships/hyperlink" Target="http://www.pymesfuturo.com/vpneto.ht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pymesfuturo.com/vpneto.htm#los%20flujos%20netos%20de%20efectivo"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CALCULO%20DEL%20VPN%20A-B.xlsx"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1371600"/>
            <a:ext cx="7126288" cy="952500"/>
          </a:xfrm>
        </p:spPr>
        <p:txBody>
          <a:bodyPr/>
          <a:lstStyle/>
          <a:p>
            <a:r>
              <a:rPr lang="es-ES_tradnl" sz="5000" b="1" i="1">
                <a:effectLst>
                  <a:outerShdw blurRad="38100" dist="38100" dir="2700000" algn="tl">
                    <a:srgbClr val="000000"/>
                  </a:outerShdw>
                </a:effectLst>
              </a:rPr>
              <a:t>Estrategias Financieras</a:t>
            </a:r>
            <a:endParaRPr lang="es-ES_tradnl"/>
          </a:p>
        </p:txBody>
      </p:sp>
      <p:sp>
        <p:nvSpPr>
          <p:cNvPr id="2051" name="Rectangle 3"/>
          <p:cNvSpPr>
            <a:spLocks noGrp="1" noChangeArrowheads="1"/>
          </p:cNvSpPr>
          <p:nvPr>
            <p:ph type="subTitle" idx="1"/>
          </p:nvPr>
        </p:nvSpPr>
        <p:spPr>
          <a:xfrm>
            <a:off x="609600" y="3124200"/>
            <a:ext cx="8001000" cy="914400"/>
          </a:xfrm>
        </p:spPr>
        <p:txBody>
          <a:bodyPr/>
          <a:lstStyle/>
          <a:p>
            <a:r>
              <a:rPr lang="es-ES_tradnl" sz="4000" b="1">
                <a:effectLst>
                  <a:outerShdw blurRad="38100" dist="38100" dir="2700000" algn="tl">
                    <a:srgbClr val="000000"/>
                  </a:outerShdw>
                </a:effectLst>
              </a:rPr>
              <a:t>Evaluación Privada de Proyectos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457200"/>
            <a:ext cx="8534400" cy="579438"/>
          </a:xfrm>
          <a:prstGeom prst="rect">
            <a:avLst/>
          </a:prstGeom>
          <a:noFill/>
          <a:ln w="9525">
            <a:noFill/>
            <a:miter lim="800000"/>
            <a:headEnd/>
            <a:tailEnd/>
          </a:ln>
          <a:effectLst/>
        </p:spPr>
        <p:txBody>
          <a:bodyPr>
            <a:spAutoFit/>
          </a:bodyPr>
          <a:lstStyle/>
          <a:p>
            <a:pPr>
              <a:spcBef>
                <a:spcPct val="50000"/>
              </a:spcBef>
            </a:pPr>
            <a:endParaRPr lang="es-VE"/>
          </a:p>
        </p:txBody>
      </p:sp>
      <p:sp>
        <p:nvSpPr>
          <p:cNvPr id="10244" name="Rectangle 4"/>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0245" name="Rectangle 5"/>
          <p:cNvSpPr>
            <a:spLocks noGrp="1" noChangeArrowheads="1"/>
          </p:cNvSpPr>
          <p:nvPr>
            <p:ph type="body" idx="1"/>
          </p:nvPr>
        </p:nvSpPr>
        <p:spPr>
          <a:xfrm>
            <a:off x="827584" y="1700808"/>
            <a:ext cx="7772400" cy="1872208"/>
          </a:xfrm>
        </p:spPr>
        <p:txBody>
          <a:bodyPr/>
          <a:lstStyle/>
          <a:p>
            <a:pPr algn="just">
              <a:spcBef>
                <a:spcPct val="50000"/>
              </a:spcBef>
              <a:buFontTx/>
              <a:buNone/>
            </a:pPr>
            <a:r>
              <a:rPr lang="es-ES_tradnl" sz="1800" b="1" dirty="0">
                <a:effectLst>
                  <a:outerShdw blurRad="38100" dist="38100" dir="2700000" algn="tl">
                    <a:srgbClr val="000000"/>
                  </a:outerShdw>
                </a:effectLst>
                <a:latin typeface="Tahoma" pitchFamily="34" charset="0"/>
              </a:rPr>
              <a:t>1.2 Estudio de los Competidores</a:t>
            </a:r>
          </a:p>
          <a:p>
            <a:pPr algn="just">
              <a:spcBef>
                <a:spcPct val="50000"/>
              </a:spcBef>
            </a:pPr>
            <a:r>
              <a:rPr lang="es-ES_tradnl" sz="1800" dirty="0">
                <a:latin typeface="Tahoma" pitchFamily="34" charset="0"/>
              </a:rPr>
              <a:t>El mercado del proyecto estará compuesto por todas las firmas que poseen productos similares a los de estudio, más aquellas corporaciones que en un futuro cercano podrán ofrecer dichos productos. Se deben diferenciar en competidores:</a:t>
            </a:r>
          </a:p>
        </p:txBody>
      </p:sp>
      <p:sp>
        <p:nvSpPr>
          <p:cNvPr id="6" name="Rectangle 3"/>
          <p:cNvSpPr txBox="1">
            <a:spLocks noChangeArrowheads="1"/>
          </p:cNvSpPr>
          <p:nvPr/>
        </p:nvSpPr>
        <p:spPr bwMode="auto">
          <a:xfrm>
            <a:off x="2411760" y="3789040"/>
            <a:ext cx="6116216" cy="23762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ct val="50000"/>
              </a:spcBef>
            </a:pPr>
            <a:r>
              <a:rPr lang="es-ES_tradnl" sz="1800" dirty="0" smtClean="0">
                <a:latin typeface="Tahoma" pitchFamily="34" charset="0"/>
              </a:rPr>
              <a:t>Directos: aquellas firmas que se asemejen más a la sometida en estudio, en términos de estructura financiera, organizacional, la tecnología y segmentación de mercados.</a:t>
            </a:r>
          </a:p>
          <a:p>
            <a:pPr algn="just">
              <a:spcBef>
                <a:spcPct val="50000"/>
              </a:spcBef>
            </a:pPr>
            <a:r>
              <a:rPr lang="es-ES_tradnl" sz="1800" dirty="0" smtClean="0">
                <a:latin typeface="Tahoma" pitchFamily="34" charset="0"/>
              </a:rPr>
              <a:t>Indirectas: aquellas relacionadas con la capacidad para incursionar en el mercado del proyecto.</a:t>
            </a:r>
            <a:endParaRPr lang="es-ES_tradnl"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1268" name="Rectangle 4"/>
          <p:cNvSpPr>
            <a:spLocks noGrp="1" noChangeArrowheads="1"/>
          </p:cNvSpPr>
          <p:nvPr>
            <p:ph type="body" idx="1"/>
          </p:nvPr>
        </p:nvSpPr>
        <p:spPr>
          <a:xfrm>
            <a:off x="685800" y="1752600"/>
            <a:ext cx="7772400" cy="2972544"/>
          </a:xfrm>
        </p:spPr>
        <p:txBody>
          <a:bodyPr/>
          <a:lstStyle/>
          <a:p>
            <a:pPr>
              <a:spcBef>
                <a:spcPct val="50000"/>
              </a:spcBef>
              <a:buFontTx/>
              <a:buNone/>
            </a:pPr>
            <a:r>
              <a:rPr lang="es-ES_tradnl" sz="2800" b="1" dirty="0">
                <a:effectLst>
                  <a:outerShdw blurRad="38100" dist="38100" dir="2700000" algn="tl">
                    <a:srgbClr val="000000"/>
                  </a:outerShdw>
                </a:effectLst>
                <a:latin typeface="Tahoma" pitchFamily="34" charset="0"/>
              </a:rPr>
              <a:t>1.3 Estudio de los Distribuidores</a:t>
            </a:r>
          </a:p>
          <a:p>
            <a:pPr algn="just">
              <a:spcBef>
                <a:spcPct val="50000"/>
              </a:spcBef>
            </a:pPr>
            <a:r>
              <a:rPr lang="es-ES_tradnl" sz="2000" dirty="0">
                <a:latin typeface="Tahoma" pitchFamily="34" charset="0"/>
              </a:rPr>
              <a:t>Está compuesto por los agentes que actúen y que potencialmente actuarían como intermediarios entre el proyecto y el agente económico que efectivamente consumirá los productos.</a:t>
            </a:r>
          </a:p>
          <a:p>
            <a:pPr algn="just">
              <a:spcBef>
                <a:spcPct val="50000"/>
              </a:spcBef>
            </a:pPr>
            <a:r>
              <a:rPr lang="es-ES_tradnl" sz="2000" dirty="0">
                <a:latin typeface="Tahoma" pitchFamily="34" charset="0"/>
              </a:rPr>
              <a:t>Se requiere la descripción de los canales utilizados, ya sea aquellos exitosos y fallidos que hallan enfrentado proyectos similares de aquel en  estudio.</a:t>
            </a:r>
          </a:p>
        </p:txBody>
      </p:sp>
      <p:sp>
        <p:nvSpPr>
          <p:cNvPr id="4" name="Rectangle 4"/>
          <p:cNvSpPr txBox="1">
            <a:spLocks noChangeArrowheads="1"/>
          </p:cNvSpPr>
          <p:nvPr/>
        </p:nvSpPr>
        <p:spPr bwMode="auto">
          <a:xfrm>
            <a:off x="683568" y="4869160"/>
            <a:ext cx="7708440" cy="15198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ct val="50000"/>
              </a:spcBef>
            </a:pPr>
            <a:r>
              <a:rPr lang="es-ES_tradnl" sz="2000" dirty="0" smtClean="0">
                <a:latin typeface="Tahoma" pitchFamily="34" charset="0"/>
              </a:rPr>
              <a:t>El estudio del mercado de los distribuidores deberá proporcionar una descripción de los mecanismos de distribución que serán utilizados por el proyecto, para luego concluir con la política de compensación a los distribuidores y la política de control sobre ellos.</a:t>
            </a:r>
            <a:endParaRPr lang="es-ES_tradnl" sz="2000" dirty="0">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3316" name="Rectangle 4"/>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1.4 Estudio de los Proveedores</a:t>
            </a:r>
            <a:endParaRPr lang="es-ES_tradnl" sz="2800">
              <a:latin typeface="Tahoma" pitchFamily="34" charset="0"/>
            </a:endParaRPr>
          </a:p>
          <a:p>
            <a:pPr algn="just">
              <a:spcBef>
                <a:spcPct val="50000"/>
              </a:spcBef>
            </a:pPr>
            <a:r>
              <a:rPr lang="es-ES_tradnl" sz="2800">
                <a:latin typeface="Tahoma" pitchFamily="34" charset="0"/>
              </a:rPr>
              <a:t>Este estudio deberá entregar la estructura competitiva de los proveedores que enfrentará el proyecto. La empresa debe identificar a aquellos que sean determinantes para el normal funcionamiento del proceso productivo.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97283" name="Rectangle 3"/>
          <p:cNvSpPr>
            <a:spLocks noGrp="1" noChangeArrowheads="1"/>
          </p:cNvSpPr>
          <p:nvPr>
            <p:ph type="body" idx="1"/>
          </p:nvPr>
        </p:nvSpPr>
        <p:spPr/>
        <p:txBody>
          <a:bodyPr/>
          <a:lstStyle/>
          <a:p>
            <a:pPr algn="just">
              <a:spcBef>
                <a:spcPct val="50000"/>
              </a:spcBef>
            </a:pPr>
            <a:r>
              <a:rPr lang="es-ES_tradnl" sz="2800">
                <a:latin typeface="Tahoma" pitchFamily="34" charset="0"/>
              </a:rPr>
              <a:t>Este estudio permite cuantificar el costo de la materia prima, las alternativas de financiamiento otorgadas por proveedores y los volúmenes de compra que se requieran. Estos datos deben ser vigentes, como también proyectados hacia el futuro.</a:t>
            </a:r>
            <a:endParaRPr lang="es-ES_tradnl" sz="4000">
              <a:latin typeface="Tahoma" pitchFamily="34" charset="0"/>
            </a:endParaRPr>
          </a:p>
          <a:p>
            <a:endParaRPr lang="es-ES_tradn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28600" y="228600"/>
            <a:ext cx="8686800" cy="579438"/>
          </a:xfrm>
          <a:prstGeom prst="rect">
            <a:avLst/>
          </a:prstGeom>
          <a:noFill/>
          <a:ln w="9525">
            <a:noFill/>
            <a:miter lim="800000"/>
            <a:headEnd/>
            <a:tailEnd/>
          </a:ln>
          <a:effectLst/>
        </p:spPr>
        <p:txBody>
          <a:bodyPr>
            <a:spAutoFit/>
          </a:bodyPr>
          <a:lstStyle/>
          <a:p>
            <a:pPr>
              <a:spcBef>
                <a:spcPct val="50000"/>
              </a:spcBef>
            </a:pPr>
            <a:endParaRPr lang="es-VE"/>
          </a:p>
        </p:txBody>
      </p:sp>
      <p:sp>
        <p:nvSpPr>
          <p:cNvPr id="14340" name="Rectangle 4"/>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4341" name="Rectangle 5"/>
          <p:cNvSpPr>
            <a:spLocks noGrp="1" noChangeArrowheads="1"/>
          </p:cNvSpPr>
          <p:nvPr>
            <p:ph type="body" idx="1"/>
          </p:nvPr>
        </p:nvSpPr>
        <p:spPr>
          <a:xfrm>
            <a:off x="685800" y="1752600"/>
            <a:ext cx="7772400" cy="4114800"/>
          </a:xfrm>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2. Estudio Organizacional</a:t>
            </a:r>
            <a:endParaRPr lang="es-ES_tradnl" sz="2800">
              <a:latin typeface="Tahoma" pitchFamily="34" charset="0"/>
            </a:endParaRPr>
          </a:p>
          <a:p>
            <a:pPr algn="just">
              <a:spcBef>
                <a:spcPct val="50000"/>
              </a:spcBef>
            </a:pPr>
            <a:r>
              <a:rPr lang="es-ES_tradnl" sz="2800">
                <a:latin typeface="Tahoma" pitchFamily="34" charset="0"/>
              </a:rPr>
              <a:t>Este estudio proporciona información referente a los requerimientos del personal administrativo para la implementación del negocio en estudio como:</a:t>
            </a:r>
          </a:p>
          <a:p>
            <a:pPr lvl="1">
              <a:spcBef>
                <a:spcPct val="50000"/>
              </a:spcBef>
              <a:buFontTx/>
              <a:buChar char="»"/>
            </a:pPr>
            <a:r>
              <a:rPr lang="es-ES_tradnl" sz="2400">
                <a:latin typeface="Tahoma" pitchFamily="34" charset="0"/>
              </a:rPr>
              <a:t>Características de capacitación</a:t>
            </a:r>
          </a:p>
          <a:p>
            <a:pPr lvl="1">
              <a:spcBef>
                <a:spcPct val="50000"/>
              </a:spcBef>
              <a:buFontTx/>
              <a:buChar char="»"/>
            </a:pPr>
            <a:r>
              <a:rPr lang="es-ES_tradnl" sz="2400">
                <a:latin typeface="Tahoma" pitchFamily="34" charset="0"/>
              </a:rPr>
              <a:t>Sueldos y remuneraciones</a:t>
            </a:r>
          </a:p>
          <a:p>
            <a:pPr lvl="1">
              <a:spcBef>
                <a:spcPct val="50000"/>
              </a:spcBef>
              <a:buFontTx/>
              <a:buChar char="»"/>
            </a:pPr>
            <a:r>
              <a:rPr lang="es-ES_tradnl" sz="2400">
                <a:latin typeface="Tahoma" pitchFamily="34" charset="0"/>
              </a:rPr>
              <a:t>Información a la inversión en mobiliario</a:t>
            </a:r>
          </a:p>
          <a:p>
            <a:pPr lvl="1">
              <a:spcBef>
                <a:spcPct val="50000"/>
              </a:spcBef>
              <a:buFontTx/>
              <a:buChar char="»"/>
            </a:pPr>
            <a:r>
              <a:rPr lang="es-ES_tradnl" sz="2400">
                <a:latin typeface="Tahoma" pitchFamily="34" charset="0"/>
              </a:rPr>
              <a:t>Otros</a:t>
            </a:r>
            <a:endParaRPr lang="es-ES_tradnl"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5364" name="Rectangle 4"/>
          <p:cNvSpPr>
            <a:spLocks noGrp="1" noChangeArrowheads="1"/>
          </p:cNvSpPr>
          <p:nvPr>
            <p:ph type="body" idx="1"/>
          </p:nvPr>
        </p:nvSpPr>
        <p:spPr>
          <a:xfrm>
            <a:off x="685800" y="1828800"/>
            <a:ext cx="7772400" cy="4114800"/>
          </a:xfrm>
        </p:spPr>
        <p:txBody>
          <a:bodyPr/>
          <a:lstStyle/>
          <a:p>
            <a:pPr marL="0" indent="0" algn="just">
              <a:lnSpc>
                <a:spcPct val="90000"/>
              </a:lnSpc>
              <a:spcBef>
                <a:spcPct val="50000"/>
              </a:spcBef>
              <a:buFontTx/>
              <a:buNone/>
            </a:pPr>
            <a:r>
              <a:rPr lang="es-ES_tradnl" sz="2800">
                <a:latin typeface="Tahoma" pitchFamily="34" charset="0"/>
              </a:rPr>
              <a:t>La estructura organizacional del proyecto deberá tener en cuenta las áreas de investigación como las siguientes:</a:t>
            </a:r>
          </a:p>
          <a:p>
            <a:pPr marL="857250" lvl="1" algn="just">
              <a:lnSpc>
                <a:spcPct val="90000"/>
              </a:lnSpc>
              <a:spcBef>
                <a:spcPct val="50000"/>
              </a:spcBef>
              <a:buFontTx/>
              <a:buChar char="»"/>
            </a:pPr>
            <a:r>
              <a:rPr lang="es-ES_tradnl" sz="2400">
                <a:latin typeface="Tahoma" pitchFamily="34" charset="0"/>
              </a:rPr>
              <a:t>Participación de unidades externas al proyecto; ejemplos como proveedores, clientes, instituciones, etcétera.</a:t>
            </a:r>
          </a:p>
          <a:p>
            <a:pPr marL="857250" lvl="1" algn="just">
              <a:lnSpc>
                <a:spcPct val="90000"/>
              </a:lnSpc>
              <a:spcBef>
                <a:spcPct val="50000"/>
              </a:spcBef>
              <a:buFontTx/>
              <a:buChar char="»"/>
            </a:pPr>
            <a:r>
              <a:rPr lang="es-ES_tradnl" sz="2400">
                <a:latin typeface="Tahoma" pitchFamily="34" charset="0"/>
              </a:rPr>
              <a:t>Tamaño de la estructura organizacional; cargos y puestos requeridos para implementar el proyecto.</a:t>
            </a:r>
          </a:p>
          <a:p>
            <a:pPr marL="857250" lvl="1" algn="just">
              <a:lnSpc>
                <a:spcPct val="90000"/>
              </a:lnSpc>
              <a:spcBef>
                <a:spcPct val="50000"/>
              </a:spcBef>
              <a:buFontTx/>
              <a:buChar char="»"/>
            </a:pPr>
            <a:r>
              <a:rPr lang="es-ES_tradnl" sz="2400">
                <a:latin typeface="Tahoma" pitchFamily="34" charset="0"/>
              </a:rPr>
              <a:t>Tecnología administrativa o mecanización de los procesos administrativos.</a:t>
            </a:r>
          </a:p>
          <a:p>
            <a:pPr marL="857250" lvl="1" algn="just">
              <a:lnSpc>
                <a:spcPct val="90000"/>
              </a:lnSpc>
              <a:spcBef>
                <a:spcPct val="50000"/>
              </a:spcBef>
              <a:buFontTx/>
              <a:buChar char="»"/>
            </a:pPr>
            <a:r>
              <a:rPr lang="es-ES_tradnl" sz="2400">
                <a:latin typeface="Tahoma" pitchFamily="34" charset="0"/>
              </a:rPr>
              <a:t> Complejidad de las tareas administrativas.</a:t>
            </a:r>
            <a:endParaRPr lang="es-ES_tradnl" sz="360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6388" name="Rectangle 4"/>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3. Estudio Técnico</a:t>
            </a:r>
            <a:endParaRPr lang="es-ES_tradnl" sz="2800">
              <a:latin typeface="Tahoma" pitchFamily="34" charset="0"/>
            </a:endParaRPr>
          </a:p>
          <a:p>
            <a:pPr algn="just">
              <a:spcBef>
                <a:spcPct val="50000"/>
              </a:spcBef>
            </a:pPr>
            <a:r>
              <a:rPr lang="es-ES_tradnl" sz="2800">
                <a:latin typeface="Tahoma" pitchFamily="34" charset="0"/>
              </a:rPr>
              <a:t>Este estudio entrega datos determinantes para cuantificar la vialidad técnica del proyecto, lo cual afecta directamente al nivel de riesgo crediticio de éste. En este estudio se puede contar con:</a:t>
            </a:r>
            <a:endParaRPr lang="es-ES_tradn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01379" name="Rectangle 3"/>
          <p:cNvSpPr>
            <a:spLocks noGrp="1" noChangeArrowheads="1"/>
          </p:cNvSpPr>
          <p:nvPr>
            <p:ph type="body" idx="1"/>
          </p:nvPr>
        </p:nvSpPr>
        <p:spPr/>
        <p:txBody>
          <a:bodyPr/>
          <a:lstStyle/>
          <a:p>
            <a:pPr lvl="1">
              <a:spcBef>
                <a:spcPct val="50000"/>
              </a:spcBef>
              <a:buFontTx/>
              <a:buChar char="»"/>
            </a:pPr>
            <a:r>
              <a:rPr lang="es-ES_tradnl" sz="2400">
                <a:latin typeface="Tahoma" pitchFamily="34" charset="0"/>
              </a:rPr>
              <a:t>La estructura de costos de producción.</a:t>
            </a:r>
          </a:p>
          <a:p>
            <a:pPr lvl="1">
              <a:spcBef>
                <a:spcPct val="50000"/>
              </a:spcBef>
              <a:buFontTx/>
              <a:buChar char="»"/>
            </a:pPr>
            <a:r>
              <a:rPr lang="es-ES_tradnl" sz="2400">
                <a:latin typeface="Tahoma" pitchFamily="34" charset="0"/>
              </a:rPr>
              <a:t>La inversión en equipos, maquinarias y computacionales.</a:t>
            </a:r>
          </a:p>
          <a:p>
            <a:pPr lvl="1">
              <a:spcBef>
                <a:spcPct val="50000"/>
              </a:spcBef>
              <a:buFontTx/>
              <a:buChar char="»"/>
            </a:pPr>
            <a:r>
              <a:rPr lang="es-ES_tradnl" sz="2400">
                <a:latin typeface="Tahoma" pitchFamily="34" charset="0"/>
              </a:rPr>
              <a:t>Requerimientos de personal operativo.</a:t>
            </a:r>
          </a:p>
          <a:p>
            <a:pPr lvl="1">
              <a:spcBef>
                <a:spcPct val="50000"/>
              </a:spcBef>
              <a:buFontTx/>
              <a:buChar char="»"/>
            </a:pPr>
            <a:r>
              <a:rPr lang="es-ES_tradnl" sz="2400">
                <a:latin typeface="Tahoma" pitchFamily="34" charset="0"/>
              </a:rPr>
              <a:t> Infraestructura física de plantas y bodegas.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7412" name="Rectangle 4"/>
          <p:cNvSpPr>
            <a:spLocks noGrp="1" noChangeArrowheads="1"/>
          </p:cNvSpPr>
          <p:nvPr>
            <p:ph type="body" idx="1"/>
          </p:nvPr>
        </p:nvSpPr>
        <p:spPr/>
        <p:txBody>
          <a:bodyPr/>
          <a:lstStyle/>
          <a:p>
            <a:pPr>
              <a:spcBef>
                <a:spcPct val="50000"/>
              </a:spcBef>
            </a:pPr>
            <a:r>
              <a:rPr lang="es-ES_tradnl" sz="2800">
                <a:latin typeface="Tahoma" pitchFamily="34" charset="0"/>
              </a:rPr>
              <a:t>Para enfrentar un estudio técnico la empresa debe plantear una metodología que abarque el análisis particular de los siguientes estudios:</a:t>
            </a:r>
          </a:p>
          <a:p>
            <a:pPr lvl="1">
              <a:lnSpc>
                <a:spcPct val="110000"/>
              </a:lnSpc>
              <a:spcBef>
                <a:spcPct val="50000"/>
              </a:spcBef>
              <a:buFontTx/>
              <a:buChar char="»"/>
            </a:pPr>
            <a:r>
              <a:rPr lang="es-ES_tradnl" sz="2400">
                <a:latin typeface="Tahoma" pitchFamily="34" charset="0"/>
              </a:rPr>
              <a:t>Ingeniería del Proyecto</a:t>
            </a:r>
          </a:p>
          <a:p>
            <a:pPr lvl="1">
              <a:lnSpc>
                <a:spcPct val="110000"/>
              </a:lnSpc>
              <a:spcBef>
                <a:spcPct val="50000"/>
              </a:spcBef>
              <a:buFontTx/>
              <a:buChar char="»"/>
            </a:pPr>
            <a:r>
              <a:rPr lang="es-ES_tradnl" sz="2400">
                <a:latin typeface="Tahoma" pitchFamily="34" charset="0"/>
              </a:rPr>
              <a:t>Decisión de Localización</a:t>
            </a:r>
          </a:p>
          <a:p>
            <a:pPr lvl="1">
              <a:lnSpc>
                <a:spcPct val="110000"/>
              </a:lnSpc>
              <a:spcBef>
                <a:spcPct val="50000"/>
              </a:spcBef>
              <a:buFontTx/>
              <a:buChar char="»"/>
            </a:pPr>
            <a:r>
              <a:rPr lang="es-ES_tradnl" sz="2400">
                <a:latin typeface="Tahoma" pitchFamily="34" charset="0"/>
              </a:rPr>
              <a:t>Tamaño de la Planta</a:t>
            </a:r>
            <a:endParaRPr lang="es-ES_tradn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03427" name="Rectangle 3"/>
          <p:cNvSpPr>
            <a:spLocks noGrp="1" noChangeArrowheads="1"/>
          </p:cNvSpPr>
          <p:nvPr>
            <p:ph type="body" idx="1"/>
          </p:nvPr>
        </p:nvSpPr>
        <p:spPr/>
        <p:txBody>
          <a:bodyPr/>
          <a:lstStyle/>
          <a:p>
            <a:pPr algn="just"/>
            <a:r>
              <a:rPr lang="es-ES_tradnl" sz="2800">
                <a:latin typeface="Tahoma" pitchFamily="34" charset="0"/>
              </a:rPr>
              <a:t>Cada uno de estos tiene que entregar información cualitativa como cuantitativa que permite estimar la viabilidad técnica del proyecto.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endParaRPr lang="es-ES_tradnl" sz="5400" b="1">
              <a:effectLst>
                <a:outerShdw blurRad="38100" dist="38100" dir="2700000" algn="tl">
                  <a:srgbClr val="000000"/>
                </a:outerShdw>
              </a:effectLst>
            </a:endParaRPr>
          </a:p>
        </p:txBody>
      </p:sp>
      <p:sp>
        <p:nvSpPr>
          <p:cNvPr id="3078" name="Rectangle 6"/>
          <p:cNvSpPr>
            <a:spLocks noGrp="1" noChangeArrowheads="1"/>
          </p:cNvSpPr>
          <p:nvPr>
            <p:ph type="body" idx="1"/>
          </p:nvPr>
        </p:nvSpPr>
        <p:spPr/>
        <p:txBody>
          <a:bodyPr/>
          <a:lstStyle/>
          <a:p>
            <a:pPr algn="just"/>
            <a:r>
              <a:rPr lang="es-ES" sz="2800">
                <a:latin typeface="Tahoma" pitchFamily="34" charset="0"/>
              </a:rPr>
              <a:t>Un proyecto es una actividad económica que busca acrecentar la riqueza de quién lo realice. En general un proyecto se compone de una inversión inicial y una serie de flujos futuros que compensan la inversión realizada.</a:t>
            </a:r>
            <a:endParaRPr lang="es-ES" sz="2800">
              <a:latin typeface="Comic Sans MS" pitchFamily="66" charset="0"/>
            </a:endParaRPr>
          </a:p>
          <a:p>
            <a:pPr algn="just"/>
            <a:r>
              <a:rPr lang="es-ES_tradnl" sz="2800">
                <a:latin typeface="Tahoma" pitchFamily="34" charset="0"/>
              </a:rPr>
              <a:t>La evaluación de proyectos permite identificar los flujos esperados de ingresos y egresos que con mayor probabilidad enfrentará el proyecto.</a:t>
            </a:r>
            <a:endParaRPr lang="es-ES_tradnl" sz="300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04451" name="Rectangle 3"/>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3.1 Estudio de Ingeniería del Proyecto</a:t>
            </a:r>
            <a:endParaRPr lang="es-ES_tradnl" sz="2800">
              <a:latin typeface="Tahoma" pitchFamily="34" charset="0"/>
            </a:endParaRPr>
          </a:p>
          <a:p>
            <a:pPr algn="just">
              <a:spcBef>
                <a:spcPct val="50000"/>
              </a:spcBef>
            </a:pPr>
            <a:r>
              <a:rPr lang="es-ES_tradnl" sz="2800">
                <a:latin typeface="Tahoma" pitchFamily="34" charset="0"/>
              </a:rPr>
              <a:t>Aquí la empresa deberá establecer el proceso productivo que entregue al proyecto el mayor valor presente en  mediano y largo plazo.</a:t>
            </a:r>
          </a:p>
          <a:p>
            <a:pPr algn="just">
              <a:spcBef>
                <a:spcPct val="50000"/>
              </a:spcBef>
              <a:buFontTx/>
              <a:buNone/>
            </a:pPr>
            <a:r>
              <a:rPr lang="es-ES_tradnl" sz="2800" b="1">
                <a:effectLst>
                  <a:outerShdw blurRad="38100" dist="38100" dir="2700000" algn="tl">
                    <a:srgbClr val="000000"/>
                  </a:outerShdw>
                </a:effectLst>
                <a:latin typeface="Tahoma" pitchFamily="34" charset="0"/>
              </a:rPr>
              <a:t>3.2 Decisión de Localización</a:t>
            </a:r>
            <a:endParaRPr lang="es-ES_tradnl" sz="2800">
              <a:latin typeface="Tahoma" pitchFamily="34" charset="0"/>
            </a:endParaRPr>
          </a:p>
          <a:p>
            <a:pPr algn="just">
              <a:spcBef>
                <a:spcPct val="50000"/>
              </a:spcBef>
            </a:pPr>
            <a:r>
              <a:rPr lang="es-ES_tradnl" sz="2800">
                <a:latin typeface="Tahoma" pitchFamily="34" charset="0"/>
              </a:rPr>
              <a:t>Se debe establecer en que lugar es más idóneo para desarrollar el proyecto y que ventajas tendrá con respecto a posibles competidores.</a:t>
            </a:r>
            <a:endParaRPr lang="es-ES_tradn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19460" name="Rectangle 4"/>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3.3 Tamaño de la Planta</a:t>
            </a:r>
            <a:endParaRPr lang="es-ES_tradnl" sz="2800">
              <a:latin typeface="Tahoma" pitchFamily="34" charset="0"/>
            </a:endParaRPr>
          </a:p>
          <a:p>
            <a:pPr algn="just">
              <a:spcBef>
                <a:spcPct val="50000"/>
              </a:spcBef>
            </a:pPr>
            <a:r>
              <a:rPr lang="es-ES_tradnl" sz="2800">
                <a:latin typeface="Tahoma" pitchFamily="34" charset="0"/>
              </a:rPr>
              <a:t>Es aquí en donde se consideran que dimensiones   y que tecnología deberá tener la planta y por ende se tendrán que elaborar resumes y balances  que permitan traducir la información técnica a términos económicos, lo que posibilita:</a:t>
            </a:r>
          </a:p>
          <a:p>
            <a:pPr lvl="1">
              <a:spcBef>
                <a:spcPct val="50000"/>
              </a:spcBef>
              <a:buFontTx/>
              <a:buChar char="»"/>
            </a:pPr>
            <a:r>
              <a:rPr lang="es-ES_tradnl" sz="2400">
                <a:latin typeface="Tahoma" pitchFamily="34" charset="0"/>
              </a:rPr>
              <a:t> La evaluación del proyecto.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20484" name="Rectangle 4"/>
          <p:cNvSpPr>
            <a:spLocks noGrp="1" noChangeArrowheads="1"/>
          </p:cNvSpPr>
          <p:nvPr>
            <p:ph type="body" idx="1"/>
          </p:nvPr>
        </p:nvSpPr>
        <p:spPr>
          <a:xfrm>
            <a:off x="685800" y="1752600"/>
            <a:ext cx="7772400" cy="4114800"/>
          </a:xfrm>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4. Estudio Financiero</a:t>
            </a:r>
            <a:endParaRPr lang="es-ES_tradnl" sz="2800">
              <a:latin typeface="Tahoma" pitchFamily="34" charset="0"/>
            </a:endParaRPr>
          </a:p>
          <a:p>
            <a:pPr algn="just">
              <a:spcBef>
                <a:spcPct val="50000"/>
              </a:spcBef>
            </a:pPr>
            <a:r>
              <a:rPr lang="es-ES_tradnl" sz="2800">
                <a:latin typeface="Tahoma" pitchFamily="34" charset="0"/>
              </a:rPr>
              <a:t>En este estudio se resume toda la información recolectada anteriormente, para establecer los flujos  de cajas esperados.</a:t>
            </a:r>
          </a:p>
          <a:p>
            <a:pPr algn="just">
              <a:lnSpc>
                <a:spcPct val="80000"/>
              </a:lnSpc>
              <a:spcBef>
                <a:spcPct val="50000"/>
              </a:spcBef>
            </a:pPr>
            <a:r>
              <a:rPr lang="es-ES_tradnl" sz="2800">
                <a:latin typeface="Tahoma" pitchFamily="34" charset="0"/>
              </a:rPr>
              <a:t>El flujo de caja obtenido por el evaluador debe mostrar:</a:t>
            </a:r>
          </a:p>
          <a:p>
            <a:pPr lvl="1" algn="just">
              <a:lnSpc>
                <a:spcPct val="80000"/>
              </a:lnSpc>
              <a:spcBef>
                <a:spcPct val="50000"/>
              </a:spcBef>
              <a:buFontTx/>
              <a:buChar char="»"/>
            </a:pPr>
            <a:r>
              <a:rPr lang="es-ES_tradnl" sz="2400">
                <a:latin typeface="Tahoma" pitchFamily="34" charset="0"/>
              </a:rPr>
              <a:t>Disponibilidad de recursos que presentará el proyecto</a:t>
            </a:r>
          </a:p>
          <a:p>
            <a:pPr lvl="1" algn="just">
              <a:lnSpc>
                <a:spcPct val="80000"/>
              </a:lnSpc>
              <a:spcBef>
                <a:spcPct val="50000"/>
              </a:spcBef>
              <a:buFontTx/>
              <a:buChar char="»"/>
            </a:pPr>
            <a:r>
              <a:rPr lang="es-ES_tradnl" sz="2400">
                <a:latin typeface="Tahoma" pitchFamily="34" charset="0"/>
              </a:rPr>
              <a:t> Requisitos de endeudamiento</a:t>
            </a:r>
          </a:p>
          <a:p>
            <a:pPr lvl="1" algn="just">
              <a:lnSpc>
                <a:spcPct val="80000"/>
              </a:lnSpc>
              <a:spcBef>
                <a:spcPct val="50000"/>
              </a:spcBef>
              <a:buFontTx/>
              <a:buChar char="»"/>
            </a:pPr>
            <a:r>
              <a:rPr lang="es-ES_tradnl" sz="2400">
                <a:latin typeface="Tahoma" pitchFamily="34" charset="0"/>
              </a:rPr>
              <a:t> Posibilidad de entregar dividendos, determinando la vía económica de la iniciativa</a:t>
            </a:r>
            <a:endParaRPr lang="es-ES_trad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21508" name="Rectangle 4"/>
          <p:cNvSpPr>
            <a:spLocks noGrp="1" noChangeArrowheads="1"/>
          </p:cNvSpPr>
          <p:nvPr>
            <p:ph type="body" idx="1"/>
          </p:nvPr>
        </p:nvSpPr>
        <p:spPr/>
        <p:txBody>
          <a:bodyPr/>
          <a:lstStyle/>
          <a:p>
            <a:pPr algn="just">
              <a:spcBef>
                <a:spcPct val="50000"/>
              </a:spcBef>
            </a:pPr>
            <a:r>
              <a:rPr lang="es-ES_tradnl" sz="2800" b="1" dirty="0">
                <a:effectLst>
                  <a:outerShdw blurRad="38100" dist="38100" dir="2700000" algn="tl">
                    <a:srgbClr val="000000"/>
                  </a:outerShdw>
                </a:effectLst>
                <a:latin typeface="Tahoma" pitchFamily="34" charset="0"/>
              </a:rPr>
              <a:t>El estudio financiero deberá entregar tres tipos de información:</a:t>
            </a:r>
          </a:p>
          <a:p>
            <a:pPr lvl="1" algn="just">
              <a:spcBef>
                <a:spcPct val="50000"/>
              </a:spcBef>
              <a:buFontTx/>
              <a:buChar char="»"/>
            </a:pPr>
            <a:r>
              <a:rPr lang="es-ES_tradnl" sz="2400" dirty="0">
                <a:latin typeface="Tahoma" pitchFamily="34" charset="0"/>
              </a:rPr>
              <a:t>Se debe lograr del análisis de las diferentes inversiones que se deben considerar en la elaboración del flujo de caja.</a:t>
            </a:r>
          </a:p>
          <a:p>
            <a:pPr lvl="1" algn="just">
              <a:spcBef>
                <a:spcPct val="50000"/>
              </a:spcBef>
              <a:buFontTx/>
              <a:buChar char="»"/>
            </a:pPr>
            <a:r>
              <a:rPr lang="es-ES_tradnl" sz="2400" dirty="0">
                <a:latin typeface="Tahoma" pitchFamily="34" charset="0"/>
              </a:rPr>
              <a:t>El evaluador deberá analizar el concepto de capital de trabajo y los métodos para cuantificarlos</a:t>
            </a:r>
          </a:p>
          <a:p>
            <a:pPr lvl="1" algn="just">
              <a:spcBef>
                <a:spcPct val="50000"/>
              </a:spcBef>
              <a:buFontTx/>
              <a:buChar char="»"/>
            </a:pPr>
            <a:r>
              <a:rPr lang="es-ES_tradnl" sz="2400" dirty="0">
                <a:latin typeface="Tahoma" pitchFamily="34" charset="0"/>
              </a:rPr>
              <a:t>Entregar la metodología para la elaboración del flujo de caja proyectado.</a:t>
            </a:r>
            <a:endParaRPr lang="es-ES_tradnl" sz="3600"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381000"/>
            <a:ext cx="8534400" cy="579438"/>
          </a:xfrm>
          <a:prstGeom prst="rect">
            <a:avLst/>
          </a:prstGeom>
          <a:noFill/>
          <a:ln w="9525">
            <a:noFill/>
            <a:miter lim="800000"/>
            <a:headEnd/>
            <a:tailEnd/>
          </a:ln>
          <a:effectLst/>
        </p:spPr>
        <p:txBody>
          <a:bodyPr>
            <a:spAutoFit/>
          </a:bodyPr>
          <a:lstStyle/>
          <a:p>
            <a:pPr>
              <a:spcBef>
                <a:spcPct val="50000"/>
              </a:spcBef>
            </a:pPr>
            <a:endParaRPr lang="es-VE"/>
          </a:p>
        </p:txBody>
      </p:sp>
      <p:sp>
        <p:nvSpPr>
          <p:cNvPr id="22532" name="Rectangle 4"/>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22533" name="Rectangle 5"/>
          <p:cNvSpPr>
            <a:spLocks noGrp="1" noChangeArrowheads="1"/>
          </p:cNvSpPr>
          <p:nvPr>
            <p:ph type="body" idx="1"/>
          </p:nvPr>
        </p:nvSpPr>
        <p:spPr/>
        <p:txBody>
          <a:bodyPr/>
          <a:lstStyle/>
          <a:p>
            <a:pPr>
              <a:spcBef>
                <a:spcPct val="50000"/>
              </a:spcBef>
            </a:pPr>
            <a:r>
              <a:rPr lang="es-ES_tradnl" sz="2800" b="1">
                <a:effectLst>
                  <a:outerShdw blurRad="38100" dist="38100" dir="2700000" algn="tl">
                    <a:srgbClr val="000000"/>
                  </a:outerShdw>
                </a:effectLst>
                <a:latin typeface="Tahoma" pitchFamily="34" charset="0"/>
              </a:rPr>
              <a:t>Inversiones</a:t>
            </a:r>
          </a:p>
          <a:p>
            <a:pPr algn="just">
              <a:spcBef>
                <a:spcPct val="50000"/>
              </a:spcBef>
            </a:pPr>
            <a:r>
              <a:rPr lang="es-ES_tradnl" sz="2800">
                <a:latin typeface="Tahoma" pitchFamily="34" charset="0"/>
              </a:rPr>
              <a:t>Se deben realizar inversiones antes de y durante la operación del proyecto, las más frecuentes se asocian a la construcción de obras físicas y adquisición de equipamiento, mobiliario y vehículos.</a:t>
            </a:r>
          </a:p>
          <a:p>
            <a:pPr algn="just">
              <a:spcBef>
                <a:spcPct val="50000"/>
              </a:spcBef>
            </a:pPr>
            <a:r>
              <a:rPr lang="es-ES_tradnl" sz="2800">
                <a:latin typeface="Tahoma" pitchFamily="34" charset="0"/>
              </a:rPr>
              <a:t>Basado en esto, el evaluador deberá construir una tabla de inversiones para cada inversión a realizar. Además de calendarizar las inversiones.</a:t>
            </a:r>
            <a:endParaRPr lang="es-ES_tradnl" sz="400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23556" name="Rectangle 4"/>
          <p:cNvSpPr>
            <a:spLocks noGrp="1" noChangeArrowheads="1"/>
          </p:cNvSpPr>
          <p:nvPr>
            <p:ph type="body" idx="1"/>
          </p:nvPr>
        </p:nvSpPr>
        <p:spPr/>
        <p:txBody>
          <a:bodyPr/>
          <a:lstStyle/>
          <a:p>
            <a:pPr>
              <a:spcBef>
                <a:spcPct val="50000"/>
              </a:spcBef>
            </a:pPr>
            <a:r>
              <a:rPr lang="es-ES_tradnl" sz="2800" b="1">
                <a:effectLst>
                  <a:outerShdw blurRad="38100" dist="38100" dir="2700000" algn="tl">
                    <a:srgbClr val="000000"/>
                  </a:outerShdw>
                </a:effectLst>
                <a:latin typeface="Tahoma" pitchFamily="34" charset="0"/>
              </a:rPr>
              <a:t>Capital de Trabajo</a:t>
            </a:r>
            <a:endParaRPr lang="es-ES_tradnl" sz="2800">
              <a:latin typeface="Tahoma" pitchFamily="34" charset="0"/>
            </a:endParaRPr>
          </a:p>
          <a:p>
            <a:pPr algn="just">
              <a:spcBef>
                <a:spcPct val="50000"/>
              </a:spcBef>
            </a:pPr>
            <a:r>
              <a:rPr lang="es-ES_tradnl" sz="2800">
                <a:latin typeface="Tahoma" pitchFamily="34" charset="0"/>
              </a:rPr>
              <a:t>Este surge en respuesta al descalce en el plazo entre los egresos e ingresos del negocio. El evaluador deberá cuantificar en términos monetarios el crédito que deberá ceder el proyecto a sus clientes y los recursos financieros que podrá lograr de sus proveedores.</a:t>
            </a:r>
            <a:endParaRPr lang="es-ES_tradnl" sz="4000">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p:txBody>
          <a:bodyPr/>
          <a:lstStyle/>
          <a:p>
            <a:r>
              <a:rPr lang="es-ES_tradnl" sz="4000" b="1" dirty="0">
                <a:effectLst>
                  <a:outerShdw blurRad="38100" dist="38100" dir="2700000" algn="tl">
                    <a:srgbClr val="000000"/>
                  </a:outerShdw>
                </a:effectLst>
              </a:rPr>
              <a:t>Evaluación Privada de Proyectos</a:t>
            </a:r>
          </a:p>
        </p:txBody>
      </p:sp>
      <p:sp>
        <p:nvSpPr>
          <p:cNvPr id="25604" name="Rectangle 4"/>
          <p:cNvSpPr>
            <a:spLocks noGrp="1" noChangeArrowheads="1"/>
          </p:cNvSpPr>
          <p:nvPr>
            <p:ph type="body" idx="1"/>
          </p:nvPr>
        </p:nvSpPr>
        <p:spPr>
          <a:xfrm>
            <a:off x="685800" y="1752600"/>
            <a:ext cx="7772400" cy="4114800"/>
          </a:xfrm>
        </p:spPr>
        <p:txBody>
          <a:bodyPr/>
          <a:lstStyle/>
          <a:p>
            <a:pPr algn="just">
              <a:spcBef>
                <a:spcPct val="50000"/>
              </a:spcBef>
            </a:pPr>
            <a:r>
              <a:rPr lang="es-ES_tradnl" sz="2800" b="1" dirty="0">
                <a:effectLst>
                  <a:outerShdw blurRad="38100" dist="38100" dir="2700000" algn="tl">
                    <a:srgbClr val="000000"/>
                  </a:outerShdw>
                </a:effectLst>
                <a:latin typeface="Tahoma" pitchFamily="34" charset="0"/>
              </a:rPr>
              <a:t>Para determinar el nivel de inversión en Capital de Trabajo se han desarrollado tres métodos opcionales:</a:t>
            </a:r>
          </a:p>
          <a:p>
            <a:pPr lvl="1" algn="just">
              <a:spcBef>
                <a:spcPct val="50000"/>
              </a:spcBef>
              <a:buFontTx/>
              <a:buChar char="»"/>
            </a:pPr>
            <a:r>
              <a:rPr lang="es-ES_tradnl" sz="2400" dirty="0">
                <a:latin typeface="Tahoma" pitchFamily="34" charset="0"/>
              </a:rPr>
              <a:t>El primer modelo se desprende de la contabilidad de las empresas, la cual define capital de trabajo como el total de activos corrientes menos pasivos corrientes.</a:t>
            </a:r>
          </a:p>
          <a:p>
            <a:pPr lvl="1" algn="just">
              <a:spcBef>
                <a:spcPct val="50000"/>
              </a:spcBef>
              <a:buFontTx/>
              <a:buChar char="»"/>
            </a:pPr>
            <a:r>
              <a:rPr lang="es-ES_tradnl" sz="2400" dirty="0">
                <a:latin typeface="Tahoma" pitchFamily="34" charset="0"/>
              </a:rPr>
              <a:t>Período de Recuperación y busca determinar la cuantía de los costos tanto de producción, administración y ventas que deben financiarse desde el proceso productivo hasta el pago por los bienes comercializados es recibido por el proyecto.</a:t>
            </a:r>
            <a:endParaRPr lang="es-ES_trad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p:txBody>
          <a:bodyPr/>
          <a:lstStyle/>
          <a:p>
            <a:r>
              <a:rPr lang="es-ES_tradnl" sz="3200" b="1" dirty="0">
                <a:effectLst>
                  <a:outerShdw blurRad="38100" dist="38100" dir="2700000" algn="tl">
                    <a:srgbClr val="000000"/>
                  </a:outerShdw>
                </a:effectLst>
              </a:rPr>
              <a:t>Evaluación </a:t>
            </a:r>
            <a:r>
              <a:rPr lang="es-ES_tradnl" sz="3200" b="1" dirty="0" smtClean="0">
                <a:effectLst>
                  <a:outerShdw blurRad="38100" dist="38100" dir="2700000" algn="tl">
                    <a:srgbClr val="000000"/>
                  </a:outerShdw>
                </a:effectLst>
              </a:rPr>
              <a:t> </a:t>
            </a:r>
            <a:r>
              <a:rPr lang="es-ES_tradnl" sz="3200" b="1" dirty="0">
                <a:effectLst>
                  <a:outerShdw blurRad="38100" dist="38100" dir="2700000" algn="tl">
                    <a:srgbClr val="000000"/>
                  </a:outerShdw>
                </a:effectLst>
              </a:rPr>
              <a:t>de Proyectos</a:t>
            </a:r>
          </a:p>
        </p:txBody>
      </p:sp>
      <p:sp>
        <p:nvSpPr>
          <p:cNvPr id="26628" name="Rectangle 4"/>
          <p:cNvSpPr>
            <a:spLocks noGrp="1" noChangeArrowheads="1"/>
          </p:cNvSpPr>
          <p:nvPr>
            <p:ph type="body" idx="1"/>
          </p:nvPr>
        </p:nvSpPr>
        <p:spPr/>
        <p:txBody>
          <a:bodyPr/>
          <a:lstStyle/>
          <a:p>
            <a:pPr algn="just">
              <a:spcBef>
                <a:spcPct val="50000"/>
              </a:spcBef>
            </a:pPr>
            <a:r>
              <a:rPr lang="es-ES_tradnl" sz="2400" dirty="0"/>
              <a:t>El déficit acumulado máximo busca incorporar efectos de las posibles estacionalidades  dentro del cálculo de la inversión en capital de trabajo. Se utilizan los flujos de caja proyectados mensuales, tratando de determinarlo por diferencia entre ingresos y egresos.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515144"/>
          </a:xfrm>
        </p:spPr>
        <p:txBody>
          <a:bodyPr/>
          <a:lstStyle/>
          <a:p>
            <a:r>
              <a:rPr lang="es-VE" sz="3200" dirty="0" smtClean="0"/>
              <a:t>Determinación de la Inversión en el Proyecto</a:t>
            </a:r>
            <a:endParaRPr lang="es-VE" sz="3200" dirty="0"/>
          </a:p>
        </p:txBody>
      </p:sp>
      <p:sp>
        <p:nvSpPr>
          <p:cNvPr id="1025" name="Rectangle 1"/>
          <p:cNvSpPr>
            <a:spLocks noChangeArrowheads="1"/>
          </p:cNvSpPr>
          <p:nvPr/>
        </p:nvSpPr>
        <p:spPr bwMode="auto">
          <a:xfrm>
            <a:off x="683568" y="1340768"/>
            <a:ext cx="763284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400" b="1" i="0" u="none" strike="noStrike" cap="none" normalizeH="0" baseline="0" dirty="0" smtClean="0">
                <a:ln>
                  <a:noFill/>
                </a:ln>
                <a:effectLst/>
                <a:latin typeface="+mj-lt"/>
                <a:ea typeface="Times New Roman" pitchFamily="18" charset="0"/>
                <a:cs typeface="Times New Roman" pitchFamily="18" charset="0"/>
              </a:rPr>
              <a:t>L</a:t>
            </a:r>
            <a:r>
              <a:rPr kumimoji="0" lang="es-VE" sz="2400" b="1" i="0" u="none" strike="noStrike" cap="none" normalizeH="0" baseline="0" dirty="0" smtClean="0" bmk="">
                <a:ln>
                  <a:noFill/>
                </a:ln>
                <a:effectLst/>
                <a:latin typeface="+mj-lt"/>
                <a:ea typeface="Times New Roman" pitchFamily="18" charset="0"/>
                <a:cs typeface="Times New Roman" pitchFamily="18" charset="0"/>
              </a:rPr>
              <a:t>a inversión inicial previa</a:t>
            </a:r>
            <a:r>
              <a:rPr kumimoji="0" lang="es-VE" sz="2400" b="1" i="0" u="none" strike="noStrike" cap="none" normalizeH="0" baseline="0" dirty="0" smtClean="0">
                <a:ln>
                  <a:noFill/>
                </a:ln>
                <a:effectLst/>
                <a:latin typeface="+mj-lt"/>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VE" sz="2400" b="0"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mj-lt"/>
                <a:ea typeface="Times New Roman" pitchFamily="18" charset="0"/>
                <a:cs typeface="Times New Roman" pitchFamily="18" charset="0"/>
              </a:rPr>
              <a:t>Corresponde al monto o valor del desembolso que la empresa hará en el momento de contraer la inversión.  En este monto se pueden encontrar: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VE" sz="2400" b="0" i="0" u="none" strike="noStrike" cap="none" normalizeH="0" baseline="0" dirty="0" smtClean="0">
              <a:ln>
                <a:noFill/>
              </a:ln>
              <a:effectLst/>
              <a:latin typeface="+mj-lt"/>
              <a:ea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s-VE" sz="2400" b="0" i="0" u="none" strike="noStrike" cap="none" normalizeH="0" baseline="0" dirty="0" smtClean="0">
                <a:ln>
                  <a:noFill/>
                </a:ln>
                <a:effectLst/>
                <a:latin typeface="+mj-lt"/>
                <a:ea typeface="Times New Roman" pitchFamily="18" charset="0"/>
                <a:cs typeface="Times New Roman" pitchFamily="18" charset="0"/>
              </a:rPr>
              <a:t>El valor de los activos fijos</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endParaRPr kumimoji="0" lang="es-VE" sz="2400" b="0" i="0" u="none" strike="noStrike" cap="none" normalizeH="0" baseline="0" dirty="0" smtClean="0">
              <a:ln>
                <a:noFill/>
              </a:ln>
              <a:effectLst/>
              <a:latin typeface="+mj-lt"/>
              <a:ea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s-VE" sz="2400" b="0" i="0" u="none" strike="noStrike" cap="none" normalizeH="0" baseline="0" dirty="0" smtClean="0">
                <a:ln>
                  <a:noFill/>
                </a:ln>
                <a:effectLst/>
                <a:latin typeface="+mj-lt"/>
                <a:ea typeface="Times New Roman" pitchFamily="18" charset="0"/>
                <a:cs typeface="Times New Roman" pitchFamily="18" charset="0"/>
              </a:rPr>
              <a:t>La inversión diferida </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endParaRPr kumimoji="0" lang="es-VE" sz="2400" b="0" i="0" u="none" strike="noStrike" cap="none" normalizeH="0" baseline="0" dirty="0" smtClean="0">
              <a:ln>
                <a:noFill/>
              </a:ln>
              <a:effectLst/>
              <a:latin typeface="+mj-lt"/>
              <a:ea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s-VE" sz="2400" b="0" i="0" u="none" strike="noStrike" cap="none" normalizeH="0" baseline="0" dirty="0" smtClean="0">
                <a:ln>
                  <a:noFill/>
                </a:ln>
                <a:effectLst/>
                <a:latin typeface="+mj-lt"/>
                <a:ea typeface="Times New Roman" pitchFamily="18" charset="0"/>
                <a:cs typeface="Times New Roman" pitchFamily="18" charset="0"/>
              </a:rPr>
              <a:t>El capital de trabajo. </a:t>
            </a:r>
            <a:endParaRPr kumimoji="0" lang="es-VE" sz="2400" b="0" i="0" u="none" strike="noStrike" cap="none" normalizeH="0" baseline="0" dirty="0" smtClean="0">
              <a:ln>
                <a:noFill/>
              </a:ln>
              <a:effectLst/>
              <a:latin typeface="+mj-lt"/>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8640"/>
            <a:ext cx="9036496" cy="1323439"/>
          </a:xfrm>
          <a:prstGeom prst="rect">
            <a:avLst/>
          </a:prstGeom>
        </p:spPr>
        <p:txBody>
          <a:bodyPr wrap="square">
            <a:spAutoFit/>
          </a:bodyPr>
          <a:lstStyle/>
          <a:p>
            <a:pPr algn="just"/>
            <a:r>
              <a:rPr lang="es-VE" sz="2000" b="1" dirty="0" smtClean="0"/>
              <a:t>1.Los activos fijos:</a:t>
            </a:r>
          </a:p>
          <a:p>
            <a:pPr algn="just"/>
            <a:r>
              <a:rPr lang="es-VE" sz="2000" b="1" dirty="0" smtClean="0"/>
              <a:t> S</a:t>
            </a:r>
            <a:r>
              <a:rPr lang="es-VE" sz="2000" dirty="0" smtClean="0"/>
              <a:t>erán todos aquellos bienes tangibles necesarios para el proceso de transformación de materia prima (edificios, terrenos, maquinaria, equipos, etc.) o que pueden servir de apoyo al proceso</a:t>
            </a:r>
            <a:endParaRPr lang="es-VE" sz="2000" dirty="0"/>
          </a:p>
        </p:txBody>
      </p:sp>
      <p:sp>
        <p:nvSpPr>
          <p:cNvPr id="3" name="2 Rectángulo"/>
          <p:cNvSpPr/>
          <p:nvPr/>
        </p:nvSpPr>
        <p:spPr>
          <a:xfrm>
            <a:off x="0" y="1988840"/>
            <a:ext cx="9144000" cy="1938992"/>
          </a:xfrm>
          <a:prstGeom prst="rect">
            <a:avLst/>
          </a:prstGeom>
        </p:spPr>
        <p:txBody>
          <a:bodyPr wrap="square">
            <a:spAutoFit/>
          </a:bodyPr>
          <a:lstStyle/>
          <a:p>
            <a:pPr algn="just"/>
            <a:r>
              <a:rPr lang="es-VE" sz="2000" b="1" dirty="0" smtClean="0"/>
              <a:t>2.La inversión diferida:</a:t>
            </a:r>
          </a:p>
          <a:p>
            <a:pPr algn="just"/>
            <a:r>
              <a:rPr lang="es-VE" sz="2000" b="1" dirty="0" smtClean="0"/>
              <a:t> E</a:t>
            </a:r>
            <a:r>
              <a:rPr lang="es-VE" sz="2000" dirty="0" smtClean="0"/>
              <a:t>s aquella que no entra en el proceso productivo y que es necesaria para poner a punto el proyecto:  construcción, instalación y montaje de una planta, la papelería que se requiere en la elaboración del proyecto como tal, los gastos de organización, patentes y documentos legales necesarios para iniciar actividades</a:t>
            </a:r>
            <a:endParaRPr lang="es-VE" sz="2000" dirty="0"/>
          </a:p>
        </p:txBody>
      </p:sp>
      <p:sp>
        <p:nvSpPr>
          <p:cNvPr id="4" name="3 Rectángulo"/>
          <p:cNvSpPr/>
          <p:nvPr/>
        </p:nvSpPr>
        <p:spPr>
          <a:xfrm>
            <a:off x="0" y="4509120"/>
            <a:ext cx="9144000" cy="1384995"/>
          </a:xfrm>
          <a:prstGeom prst="rect">
            <a:avLst/>
          </a:prstGeom>
        </p:spPr>
        <p:txBody>
          <a:bodyPr wrap="square">
            <a:spAutoFit/>
          </a:bodyPr>
          <a:lstStyle/>
          <a:p>
            <a:r>
              <a:rPr lang="es-VE" sz="2000" b="1" dirty="0" smtClean="0"/>
              <a:t>3.El capital de trabajo:</a:t>
            </a:r>
          </a:p>
          <a:p>
            <a:pPr algn="just"/>
            <a:r>
              <a:rPr lang="es-VE" sz="2000" b="1" dirty="0" smtClean="0"/>
              <a:t> </a:t>
            </a:r>
            <a:r>
              <a:rPr lang="es-VE" sz="2000" dirty="0"/>
              <a:t>E</a:t>
            </a:r>
            <a:r>
              <a:rPr lang="es-VE" sz="2000" dirty="0" smtClean="0"/>
              <a:t>s el monto de activos corrientes que se requiere para la operación del proyecto:  el efectivo, las cuentas por cobrar, los inventarios se encuentran en este tipo de activos. </a:t>
            </a:r>
            <a:r>
              <a:rPr lang="es-VE" sz="2400" dirty="0" smtClean="0"/>
              <a:t> </a:t>
            </a:r>
            <a:endParaRPr lang="es-V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4100" name="Rectangle 4"/>
          <p:cNvSpPr>
            <a:spLocks noGrp="1" noChangeArrowheads="1"/>
          </p:cNvSpPr>
          <p:nvPr>
            <p:ph type="body" idx="1"/>
          </p:nvPr>
        </p:nvSpPr>
        <p:spPr/>
        <p:txBody>
          <a:bodyPr/>
          <a:lstStyle/>
          <a:p>
            <a:pPr marL="0" indent="0" algn="just">
              <a:spcBef>
                <a:spcPct val="50000"/>
              </a:spcBef>
              <a:buFontTx/>
              <a:buNone/>
            </a:pPr>
            <a:r>
              <a:rPr lang="es-ES_tradnl" sz="2800" dirty="0">
                <a:effectLst>
                  <a:outerShdw blurRad="38100" dist="38100" dir="2700000" algn="tl">
                    <a:srgbClr val="000000"/>
                  </a:outerShdw>
                </a:effectLst>
                <a:latin typeface="Tahoma" pitchFamily="34" charset="0"/>
              </a:rPr>
              <a:t>Las bases de estudio para la evaluación de un proyecto son:</a:t>
            </a:r>
          </a:p>
          <a:p>
            <a:pPr marL="514350" indent="-514350" algn="just">
              <a:spcBef>
                <a:spcPct val="50000"/>
              </a:spcBef>
              <a:buFont typeface="+mj-lt"/>
              <a:buAutoNum type="arabicPeriod"/>
            </a:pPr>
            <a:r>
              <a:rPr lang="es-ES_tradnl" sz="2800" dirty="0">
                <a:latin typeface="Tahoma" pitchFamily="34" charset="0"/>
              </a:rPr>
              <a:t> Estudio de mercado.</a:t>
            </a:r>
          </a:p>
          <a:p>
            <a:pPr marL="514350" indent="-514350" algn="just">
              <a:spcBef>
                <a:spcPct val="50000"/>
              </a:spcBef>
              <a:buFont typeface="+mj-lt"/>
              <a:buAutoNum type="arabicPeriod"/>
            </a:pPr>
            <a:r>
              <a:rPr lang="es-ES_tradnl" sz="2800" dirty="0" smtClean="0">
                <a:latin typeface="Tahoma" pitchFamily="34" charset="0"/>
              </a:rPr>
              <a:t>Estudio Organizacional</a:t>
            </a:r>
          </a:p>
          <a:p>
            <a:pPr marL="514350" indent="-514350" algn="just">
              <a:spcBef>
                <a:spcPct val="50000"/>
              </a:spcBef>
              <a:buFont typeface="+mj-lt"/>
              <a:buAutoNum type="arabicPeriod"/>
            </a:pPr>
            <a:r>
              <a:rPr lang="es-ES_tradnl" sz="2800" dirty="0">
                <a:latin typeface="Tahoma" pitchFamily="34" charset="0"/>
              </a:rPr>
              <a:t>Estudio técnico</a:t>
            </a:r>
          </a:p>
          <a:p>
            <a:pPr marL="514350" indent="-514350" algn="just">
              <a:spcBef>
                <a:spcPct val="50000"/>
              </a:spcBef>
              <a:buFont typeface="+mj-lt"/>
              <a:buAutoNum type="arabicPeriod"/>
            </a:pPr>
            <a:r>
              <a:rPr lang="es-ES_tradnl" sz="2800" dirty="0" smtClean="0">
                <a:latin typeface="Tahoma" pitchFamily="34" charset="0"/>
              </a:rPr>
              <a:t> </a:t>
            </a:r>
            <a:r>
              <a:rPr lang="es-ES_tradnl" sz="2800" dirty="0">
                <a:latin typeface="Tahoma" pitchFamily="34" charset="0"/>
              </a:rPr>
              <a:t>Estudio económico - financiero</a:t>
            </a:r>
            <a:endParaRPr lang="es-ES_tradnl" sz="4000" dirty="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79512" y="1412774"/>
          <a:ext cx="8352928" cy="5109210"/>
        </p:xfrm>
        <a:graphic>
          <a:graphicData uri="http://schemas.openxmlformats.org/drawingml/2006/table">
            <a:tbl>
              <a:tblPr/>
              <a:tblGrid>
                <a:gridCol w="3731402"/>
                <a:gridCol w="2506591"/>
                <a:gridCol w="2114935"/>
              </a:tblGrid>
              <a:tr h="249259">
                <a:tc>
                  <a:txBody>
                    <a:bodyPr/>
                    <a:lstStyle/>
                    <a:p>
                      <a:pPr algn="l"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a:solidFill>
                          <a:srgbClr val="FF0000"/>
                        </a:solidFill>
                        <a:latin typeface="Calibri"/>
                      </a:endParaRPr>
                    </a:p>
                  </a:txBody>
                  <a:tcPr marL="9525" marR="9525" marT="9525" marB="0" anchor="b">
                    <a:lnL>
                      <a:noFill/>
                    </a:lnL>
                    <a:lnR>
                      <a:noFill/>
                    </a:lnR>
                    <a:lnT>
                      <a:noFill/>
                    </a:lnT>
                    <a:lnB>
                      <a:noFill/>
                    </a:lnB>
                  </a:tcPr>
                </a:tc>
              </a:tr>
              <a:tr h="249259">
                <a:tc>
                  <a:txBody>
                    <a:bodyPr/>
                    <a:lstStyle/>
                    <a:p>
                      <a:pPr algn="l"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ctr" fontAlgn="b"/>
                      <a:r>
                        <a:rPr lang="es-VE" sz="1800" b="1" i="0" u="none" strike="noStrike" dirty="0">
                          <a:solidFill>
                            <a:srgbClr val="FF0000"/>
                          </a:solidFill>
                          <a:latin typeface="Calibri"/>
                        </a:rPr>
                        <a:t>UTILIDADES</a:t>
                      </a:r>
                    </a:p>
                  </a:txBody>
                  <a:tcPr marL="9525" marR="9525" marT="9525" marB="0" anchor="b">
                    <a:lnL>
                      <a:noFill/>
                    </a:lnL>
                    <a:lnR>
                      <a:noFill/>
                    </a:lnR>
                    <a:lnT>
                      <a:noFill/>
                    </a:lnT>
                    <a:lnB>
                      <a:noFill/>
                    </a:lnB>
                    <a:solidFill>
                      <a:srgbClr val="D8D8D8"/>
                    </a:solidFill>
                  </a:tcPr>
                </a:tc>
                <a:tc>
                  <a:txBody>
                    <a:bodyPr/>
                    <a:lstStyle/>
                    <a:p>
                      <a:pPr algn="ctr" fontAlgn="b"/>
                      <a:r>
                        <a:rPr lang="es-VE" sz="1800" b="1" i="0" u="none" strike="noStrike">
                          <a:solidFill>
                            <a:srgbClr val="FF0000"/>
                          </a:solidFill>
                          <a:latin typeface="Calibri"/>
                        </a:rPr>
                        <a:t>FLUJO DE </a:t>
                      </a:r>
                    </a:p>
                  </a:txBody>
                  <a:tcPr marL="9525" marR="9525" marT="9525" marB="0" anchor="b">
                    <a:lnL>
                      <a:noFill/>
                    </a:lnL>
                    <a:lnR>
                      <a:noFill/>
                    </a:lnR>
                    <a:lnT>
                      <a:noFill/>
                    </a:lnT>
                    <a:lnB>
                      <a:noFill/>
                    </a:lnB>
                    <a:solidFill>
                      <a:srgbClr val="D8D8D8"/>
                    </a:solidFill>
                  </a:tcPr>
                </a:tc>
              </a:tr>
              <a:tr h="249259">
                <a:tc>
                  <a:txBody>
                    <a:bodyPr/>
                    <a:lstStyle/>
                    <a:p>
                      <a:pPr algn="l"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ctr" fontAlgn="b"/>
                      <a:r>
                        <a:rPr lang="es-VE" sz="1800" b="1" i="0" u="none" strike="noStrike" dirty="0">
                          <a:solidFill>
                            <a:srgbClr val="FF0000"/>
                          </a:solidFill>
                          <a:latin typeface="Calibri"/>
                        </a:rPr>
                        <a:t>CONTABLES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VE" sz="1800" b="1" i="0" u="none" strike="noStrike">
                          <a:solidFill>
                            <a:srgbClr val="FF0000"/>
                          </a:solidFill>
                          <a:latin typeface="Calibri"/>
                        </a:rPr>
                        <a:t>EFECTIVO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D8D8"/>
                    </a:solidFill>
                  </a:tcPr>
                </a:tc>
              </a:tr>
              <a:tr h="249259">
                <a:tc>
                  <a:txBody>
                    <a:bodyPr/>
                    <a:lstStyle/>
                    <a:p>
                      <a:pPr algn="l" fontAlgn="b"/>
                      <a:r>
                        <a:rPr lang="es-VE" sz="1800" b="1" i="0" u="none" strike="noStrike" dirty="0">
                          <a:solidFill>
                            <a:srgbClr val="FF0000"/>
                          </a:solidFill>
                          <a:latin typeface="Calibri"/>
                        </a:rPr>
                        <a:t>Ventas</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50.000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VE" sz="1800" b="1" i="0" u="none" strike="noStrike">
                          <a:solidFill>
                            <a:srgbClr val="FF0000"/>
                          </a:solidFill>
                          <a:latin typeface="Calibri"/>
                        </a:rPr>
                        <a:t>50.000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9259">
                <a:tc>
                  <a:txBody>
                    <a:bodyPr/>
                    <a:lstStyle/>
                    <a:p>
                      <a:pPr algn="l" fontAlgn="b"/>
                      <a:r>
                        <a:rPr lang="es-VE" sz="1800" b="1" i="0" u="none" strike="noStrike" dirty="0">
                          <a:solidFill>
                            <a:srgbClr val="FF0000"/>
                          </a:solidFill>
                          <a:latin typeface="Calibri"/>
                        </a:rPr>
                        <a:t>Costo de venta</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-20.000 </a:t>
                      </a:r>
                    </a:p>
                  </a:txBody>
                  <a:tcPr marL="9525" marR="9525" marT="9525" marB="0" anchor="b">
                    <a:lnL>
                      <a:noFill/>
                    </a:lnL>
                    <a:lnR>
                      <a:noFill/>
                    </a:lnR>
                    <a:lnT>
                      <a:noFill/>
                    </a:lnT>
                    <a:lnB>
                      <a:noFill/>
                    </a:lnB>
                  </a:tcPr>
                </a:tc>
                <a:tc>
                  <a:txBody>
                    <a:bodyPr/>
                    <a:lstStyle/>
                    <a:p>
                      <a:pPr algn="r" fontAlgn="b"/>
                      <a:r>
                        <a:rPr lang="es-VE" sz="1800" b="1" i="0" u="none" strike="noStrike">
                          <a:solidFill>
                            <a:srgbClr val="FF0000"/>
                          </a:solidFill>
                          <a:latin typeface="Calibri"/>
                        </a:rPr>
                        <a:t>-20.000 </a:t>
                      </a:r>
                    </a:p>
                  </a:txBody>
                  <a:tcPr marL="9525" marR="9525" marT="9525" marB="0" anchor="b">
                    <a:lnL>
                      <a:noFill/>
                    </a:lnL>
                    <a:lnR>
                      <a:noFill/>
                    </a:lnR>
                    <a:lnT>
                      <a:noFill/>
                    </a:lnT>
                    <a:lnB>
                      <a:noFill/>
                    </a:lnB>
                  </a:tcPr>
                </a:tc>
              </a:tr>
              <a:tr h="249259">
                <a:tc>
                  <a:txBody>
                    <a:bodyPr/>
                    <a:lstStyle/>
                    <a:p>
                      <a:pPr algn="l" fontAlgn="b"/>
                      <a:r>
                        <a:rPr lang="es-VE" sz="1800" b="1" i="0" u="none" strike="noStrike">
                          <a:solidFill>
                            <a:srgbClr val="FF0000"/>
                          </a:solidFill>
                          <a:latin typeface="Calibri"/>
                        </a:rPr>
                        <a:t>Gastos operativos</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-5.000 </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-5.000 </a:t>
                      </a:r>
                    </a:p>
                  </a:txBody>
                  <a:tcPr marL="9525" marR="9525" marT="9525" marB="0" anchor="b">
                    <a:lnL>
                      <a:noFill/>
                    </a:lnL>
                    <a:lnR>
                      <a:noFill/>
                    </a:lnR>
                    <a:lnT>
                      <a:noFill/>
                    </a:lnT>
                    <a:lnB>
                      <a:noFill/>
                    </a:lnB>
                  </a:tcPr>
                </a:tc>
              </a:tr>
              <a:tr h="249259">
                <a:tc>
                  <a:txBody>
                    <a:bodyPr/>
                    <a:lstStyle/>
                    <a:p>
                      <a:pPr algn="l" fontAlgn="b"/>
                      <a:r>
                        <a:rPr lang="es-VE" sz="1800" b="1" i="0" u="none" strike="noStrike" dirty="0" smtClean="0">
                          <a:solidFill>
                            <a:srgbClr val="FF0000"/>
                          </a:solidFill>
                          <a:latin typeface="Calibri"/>
                        </a:rPr>
                        <a:t>Depreciación</a:t>
                      </a:r>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-15.000 </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0 </a:t>
                      </a:r>
                    </a:p>
                  </a:txBody>
                  <a:tcPr marL="9525" marR="9525" marT="9525" marB="0" anchor="b">
                    <a:lnL>
                      <a:noFill/>
                    </a:lnL>
                    <a:lnR>
                      <a:noFill/>
                    </a:lnR>
                    <a:lnT>
                      <a:noFill/>
                    </a:lnT>
                    <a:lnB>
                      <a:noFill/>
                    </a:lnB>
                  </a:tcPr>
                </a:tc>
              </a:tr>
              <a:tr h="249259">
                <a:tc>
                  <a:txBody>
                    <a:bodyPr/>
                    <a:lstStyle/>
                    <a:p>
                      <a:pPr algn="l" fontAlgn="b"/>
                      <a:r>
                        <a:rPr lang="es-VE" sz="1800" b="1" i="0" u="none" strike="noStrike">
                          <a:solidFill>
                            <a:srgbClr val="FF0000"/>
                          </a:solidFill>
                          <a:latin typeface="Calibri"/>
                        </a:rPr>
                        <a:t>Intereses</a:t>
                      </a:r>
                    </a:p>
                  </a:txBody>
                  <a:tcPr marL="9525" marR="9525" marT="9525" marB="0" anchor="b">
                    <a:lnL>
                      <a:noFill/>
                    </a:lnL>
                    <a:lnR>
                      <a:noFill/>
                    </a:lnR>
                    <a:lnT>
                      <a:noFill/>
                    </a:lnT>
                    <a:lnB>
                      <a:noFill/>
                    </a:lnB>
                  </a:tcPr>
                </a:tc>
                <a:tc>
                  <a:txBody>
                    <a:bodyPr/>
                    <a:lstStyle/>
                    <a:p>
                      <a:pPr algn="r" fontAlgn="b"/>
                      <a:r>
                        <a:rPr lang="es-VE" sz="1800" b="1" i="0" u="none" strike="noStrike" dirty="0">
                          <a:solidFill>
                            <a:srgbClr val="FF0000"/>
                          </a:solidFill>
                          <a:latin typeface="Calibri"/>
                        </a:rPr>
                        <a:t>-2.000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VE" sz="1800" b="1" i="0" u="none" strike="noStrike" dirty="0" smtClean="0">
                          <a:solidFill>
                            <a:srgbClr val="FF0000"/>
                          </a:solidFill>
                          <a:latin typeface="Calibri"/>
                        </a:rPr>
                        <a:t>0</a:t>
                      </a:r>
                      <a:r>
                        <a:rPr lang="es-VE" sz="1800" b="1" i="0" u="none" strike="noStrike" dirty="0">
                          <a:solidFill>
                            <a:srgbClr val="FF0000"/>
                          </a:solidFill>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49259">
                <a:tc>
                  <a:txBody>
                    <a:bodyPr/>
                    <a:lstStyle/>
                    <a:p>
                      <a:pPr algn="l" fontAlgn="b"/>
                      <a:r>
                        <a:rPr lang="es-VE" sz="1800" b="1" i="0" u="none" strike="noStrike">
                          <a:solidFill>
                            <a:srgbClr val="FF0000"/>
                          </a:solidFill>
                          <a:latin typeface="Calibri"/>
                        </a:rPr>
                        <a:t>Utilidad operativa</a:t>
                      </a:r>
                    </a:p>
                  </a:txBody>
                  <a:tcPr marL="9525" marR="9525" marT="9525" marB="0" anchor="b">
                    <a:lnL>
                      <a:noFill/>
                    </a:lnL>
                    <a:lnR>
                      <a:noFill/>
                    </a:lnR>
                    <a:lnT>
                      <a:noFill/>
                    </a:lnT>
                    <a:lnB>
                      <a:noFill/>
                    </a:lnB>
                  </a:tcPr>
                </a:tc>
                <a:tc>
                  <a:txBody>
                    <a:bodyPr/>
                    <a:lstStyle/>
                    <a:p>
                      <a:pPr algn="r" fontAlgn="b"/>
                      <a:r>
                        <a:rPr lang="es-VE" sz="1800" b="1" i="0" u="none" strike="noStrike" dirty="0">
                          <a:solidFill>
                            <a:schemeClr val="tx1"/>
                          </a:solidFill>
                          <a:latin typeface="Calibri"/>
                        </a:rPr>
                        <a:t>8.000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VE" sz="1800" b="1" i="0" u="none" strike="noStrike" dirty="0">
                          <a:solidFill>
                            <a:schemeClr val="tx1"/>
                          </a:solidFill>
                          <a:latin typeface="Calibri"/>
                        </a:rPr>
                        <a:t>25.000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9259">
                <a:tc>
                  <a:txBody>
                    <a:bodyPr/>
                    <a:lstStyle/>
                    <a:p>
                      <a:pPr algn="l"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r h="249259">
                <a:tc>
                  <a:txBody>
                    <a:bodyPr/>
                    <a:lstStyle/>
                    <a:p>
                      <a:pPr algn="l" fontAlgn="b"/>
                      <a:r>
                        <a:rPr lang="es-VE" sz="1800" b="1" i="0" u="none" strike="noStrike">
                          <a:solidFill>
                            <a:srgbClr val="FF0000"/>
                          </a:solidFill>
                          <a:latin typeface="Calibri"/>
                        </a:rPr>
                        <a:t>Impuesto(30%) </a:t>
                      </a:r>
                    </a:p>
                  </a:txBody>
                  <a:tcPr marL="9525" marR="9525" marT="9525" marB="0" anchor="b">
                    <a:lnL>
                      <a:noFill/>
                    </a:lnL>
                    <a:lnR>
                      <a:noFill/>
                    </a:lnR>
                    <a:lnT>
                      <a:noFill/>
                    </a:lnT>
                    <a:lnB>
                      <a:noFill/>
                    </a:lnB>
                  </a:tcPr>
                </a:tc>
                <a:tc>
                  <a:txBody>
                    <a:bodyPr/>
                    <a:lstStyle/>
                    <a:p>
                      <a:pPr algn="r" fontAlgn="b"/>
                      <a:r>
                        <a:rPr lang="es-VE" sz="1800" b="1" i="0" u="none" strike="noStrike">
                          <a:solidFill>
                            <a:srgbClr val="FF0000"/>
                          </a:solidFill>
                          <a:latin typeface="Calibri"/>
                        </a:rPr>
                        <a:t>-2.400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VE" sz="1800" b="1" i="0" u="none" strike="noStrike" dirty="0">
                          <a:solidFill>
                            <a:srgbClr val="FF0000"/>
                          </a:solidFill>
                          <a:latin typeface="Calibri"/>
                        </a:rPr>
                        <a:t>-2.400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61721">
                <a:tc>
                  <a:txBody>
                    <a:bodyPr/>
                    <a:lstStyle/>
                    <a:p>
                      <a:pPr algn="l" fontAlgn="b"/>
                      <a:r>
                        <a:rPr lang="es-VE" sz="1800" b="1" i="0" u="none" strike="noStrike" dirty="0">
                          <a:solidFill>
                            <a:srgbClr val="FF0000"/>
                          </a:solidFill>
                          <a:latin typeface="Calibri"/>
                        </a:rPr>
                        <a:t>UTILIDAD NETA</a:t>
                      </a:r>
                    </a:p>
                  </a:txBody>
                  <a:tcPr marL="9525" marR="9525" marT="9525" marB="0" anchor="b">
                    <a:lnL>
                      <a:noFill/>
                    </a:lnL>
                    <a:lnR>
                      <a:noFill/>
                    </a:lnR>
                    <a:lnT>
                      <a:noFill/>
                    </a:lnT>
                    <a:lnB>
                      <a:noFill/>
                    </a:lnB>
                    <a:noFill/>
                  </a:tcPr>
                </a:tc>
                <a:tc>
                  <a:txBody>
                    <a:bodyPr/>
                    <a:lstStyle/>
                    <a:p>
                      <a:pPr algn="r" fontAlgn="b"/>
                      <a:r>
                        <a:rPr lang="es-VE" sz="1800" b="1" i="0" u="none" strike="noStrike" dirty="0">
                          <a:solidFill>
                            <a:schemeClr val="tx1"/>
                          </a:solidFill>
                          <a:latin typeface="Calibri"/>
                        </a:rPr>
                        <a:t>5.600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b"/>
                      <a:r>
                        <a:rPr lang="es-VE" sz="1800" b="1" i="0" u="none" strike="noStrike" dirty="0">
                          <a:solidFill>
                            <a:schemeClr val="tx1"/>
                          </a:solidFill>
                          <a:latin typeface="Calibri"/>
                        </a:rPr>
                        <a:t>22.600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r>
              <a:tr h="261721">
                <a:tc>
                  <a:txBody>
                    <a:bodyPr/>
                    <a:lstStyle/>
                    <a:p>
                      <a:pPr algn="l" fontAlgn="b"/>
                      <a:endParaRPr lang="es-VE" sz="1800" b="1" i="0" u="none" strike="noStrike">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a:solidFill>
                          <a:srgbClr val="FF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r>
              <a:tr h="249259">
                <a:tc>
                  <a:txBody>
                    <a:bodyPr/>
                    <a:lstStyle/>
                    <a:p>
                      <a:pPr algn="l" fontAlgn="b"/>
                      <a:r>
                        <a:rPr lang="es-VE" sz="1800" b="1" i="0" u="none" strike="noStrike">
                          <a:solidFill>
                            <a:srgbClr val="FF0000"/>
                          </a:solidFill>
                          <a:latin typeface="Calibri"/>
                        </a:rPr>
                        <a:t>UTILIDAD NETA</a:t>
                      </a:r>
                    </a:p>
                  </a:txBody>
                  <a:tcPr marL="9525" marR="9525" marT="9525" marB="0" anchor="b">
                    <a:lnL>
                      <a:noFill/>
                    </a:lnL>
                    <a:lnR>
                      <a:noFill/>
                    </a:lnR>
                    <a:lnT>
                      <a:noFill/>
                    </a:lnT>
                    <a:lnB>
                      <a:noFill/>
                    </a:lnB>
                    <a:solidFill>
                      <a:srgbClr val="D8D8D8"/>
                    </a:solidFill>
                  </a:tcPr>
                </a:tc>
                <a:tc>
                  <a:txBody>
                    <a:bodyPr/>
                    <a:lstStyle/>
                    <a:p>
                      <a:pPr algn="r" fontAlgn="b"/>
                      <a:r>
                        <a:rPr lang="es-VE" sz="1800" b="1" i="0" u="none" strike="noStrike">
                          <a:solidFill>
                            <a:srgbClr val="FF0000"/>
                          </a:solidFill>
                          <a:latin typeface="Calibri"/>
                        </a:rPr>
                        <a:t>5.600 </a:t>
                      </a:r>
                    </a:p>
                  </a:txBody>
                  <a:tcPr marL="9525" marR="9525" marT="9525" marB="0" anchor="b">
                    <a:lnL>
                      <a:noFill/>
                    </a:lnL>
                    <a:lnR>
                      <a:noFill/>
                    </a:lnR>
                    <a:lnT>
                      <a:noFill/>
                    </a:lnT>
                    <a:lnB>
                      <a:noFill/>
                    </a:lnB>
                    <a:solidFill>
                      <a:srgbClr val="D8D8D8"/>
                    </a:solidFill>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r h="249259">
                <a:tc>
                  <a:txBody>
                    <a:bodyPr/>
                    <a:lstStyle/>
                    <a:p>
                      <a:pPr algn="r" fontAlgn="b"/>
                      <a:r>
                        <a:rPr lang="es-VE" sz="1800" b="1" i="0" u="none" strike="noStrike">
                          <a:solidFill>
                            <a:srgbClr val="FF0000"/>
                          </a:solidFill>
                          <a:latin typeface="Calibri"/>
                        </a:rPr>
                        <a:t>DEPRECIACION</a:t>
                      </a:r>
                    </a:p>
                  </a:txBody>
                  <a:tcPr marL="9525" marR="9525" marT="9525" marB="0" anchor="b">
                    <a:lnL>
                      <a:noFill/>
                    </a:lnL>
                    <a:lnR>
                      <a:noFill/>
                    </a:lnR>
                    <a:lnT>
                      <a:noFill/>
                    </a:lnT>
                    <a:lnB>
                      <a:noFill/>
                    </a:lnB>
                    <a:solidFill>
                      <a:srgbClr val="D8D8D8"/>
                    </a:solidFill>
                  </a:tcPr>
                </a:tc>
                <a:tc>
                  <a:txBody>
                    <a:bodyPr/>
                    <a:lstStyle/>
                    <a:p>
                      <a:pPr algn="r" fontAlgn="b"/>
                      <a:r>
                        <a:rPr lang="es-VE" sz="1800" b="1" i="0" u="none" strike="noStrike">
                          <a:solidFill>
                            <a:srgbClr val="FF0000"/>
                          </a:solidFill>
                          <a:latin typeface="Calibri"/>
                        </a:rPr>
                        <a:t>15.000 </a:t>
                      </a:r>
                    </a:p>
                  </a:txBody>
                  <a:tcPr marL="9525" marR="9525" marT="9525" marB="0" anchor="b">
                    <a:lnL>
                      <a:noFill/>
                    </a:lnL>
                    <a:lnR>
                      <a:noFill/>
                    </a:lnR>
                    <a:lnT>
                      <a:noFill/>
                    </a:lnT>
                    <a:lnB>
                      <a:noFill/>
                    </a:lnB>
                    <a:solidFill>
                      <a:srgbClr val="D8D8D8"/>
                    </a:solidFill>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r h="249259">
                <a:tc>
                  <a:txBody>
                    <a:bodyPr/>
                    <a:lstStyle/>
                    <a:p>
                      <a:pPr algn="r" fontAlgn="b"/>
                      <a:r>
                        <a:rPr lang="es-VE" sz="1800" b="1" i="0" u="none" strike="noStrike">
                          <a:solidFill>
                            <a:srgbClr val="FF0000"/>
                          </a:solidFill>
                          <a:latin typeface="Calibri"/>
                        </a:rPr>
                        <a:t>INTERESES</a:t>
                      </a:r>
                    </a:p>
                  </a:txBody>
                  <a:tcPr marL="9525" marR="9525" marT="9525" marB="0" anchor="b">
                    <a:lnL>
                      <a:noFill/>
                    </a:lnL>
                    <a:lnR>
                      <a:noFill/>
                    </a:lnR>
                    <a:lnT>
                      <a:noFill/>
                    </a:lnT>
                    <a:lnB>
                      <a:noFill/>
                    </a:lnB>
                    <a:solidFill>
                      <a:srgbClr val="D8D8D8"/>
                    </a:solidFill>
                  </a:tcPr>
                </a:tc>
                <a:tc>
                  <a:txBody>
                    <a:bodyPr/>
                    <a:lstStyle/>
                    <a:p>
                      <a:pPr algn="r" fontAlgn="b"/>
                      <a:r>
                        <a:rPr lang="es-VE" sz="1800" b="1" i="0" u="none" strike="noStrike">
                          <a:solidFill>
                            <a:srgbClr val="FF0000"/>
                          </a:solidFill>
                          <a:latin typeface="Calibri"/>
                        </a:rPr>
                        <a:t>2.000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r h="261721">
                <a:tc>
                  <a:txBody>
                    <a:bodyPr/>
                    <a:lstStyle/>
                    <a:p>
                      <a:pPr algn="l" fontAlgn="b"/>
                      <a:r>
                        <a:rPr lang="es-VE" sz="1800" b="1" i="0" u="none" strike="noStrike">
                          <a:solidFill>
                            <a:srgbClr val="FF0000"/>
                          </a:solidFill>
                          <a:latin typeface="Calibri"/>
                        </a:rPr>
                        <a:t>FLUJO NETO DE EFECTIVO</a:t>
                      </a:r>
                    </a:p>
                  </a:txBody>
                  <a:tcPr marL="9525" marR="9525" marT="9525" marB="0" anchor="b">
                    <a:lnL>
                      <a:noFill/>
                    </a:lnL>
                    <a:lnR>
                      <a:noFill/>
                    </a:lnR>
                    <a:lnT>
                      <a:noFill/>
                    </a:lnT>
                    <a:lnB>
                      <a:noFill/>
                    </a:lnB>
                    <a:solidFill>
                      <a:srgbClr val="D8D8D8"/>
                    </a:solidFill>
                  </a:tcPr>
                </a:tc>
                <a:tc>
                  <a:txBody>
                    <a:bodyPr/>
                    <a:lstStyle/>
                    <a:p>
                      <a:pPr algn="r" fontAlgn="b"/>
                      <a:r>
                        <a:rPr lang="es-VE" sz="1800" b="1" i="0" u="none" strike="noStrike">
                          <a:solidFill>
                            <a:srgbClr val="FF0000"/>
                          </a:solidFill>
                          <a:latin typeface="Calibri"/>
                        </a:rPr>
                        <a:t>22.600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D8D8"/>
                    </a:solidFill>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r h="261721">
                <a:tc>
                  <a:txBody>
                    <a:bodyPr/>
                    <a:lstStyle/>
                    <a:p>
                      <a:pPr algn="l" fontAlgn="b"/>
                      <a:endParaRPr lang="es-VE" sz="1800" b="1" i="0" u="none" strike="noStrike">
                        <a:solidFill>
                          <a:srgbClr val="FF0000"/>
                        </a:solidFill>
                        <a:latin typeface="Calibri"/>
                      </a:endParaRPr>
                    </a:p>
                  </a:txBody>
                  <a:tcPr marL="9525" marR="9525" marT="9525" marB="0" anchor="b">
                    <a:lnL>
                      <a:noFill/>
                    </a:lnL>
                    <a:lnR>
                      <a:noFill/>
                    </a:lnR>
                    <a:lnT>
                      <a:noFill/>
                    </a:lnT>
                    <a:lnB>
                      <a:noFill/>
                    </a:lnB>
                  </a:tcPr>
                </a:tc>
                <a:tc>
                  <a:txBody>
                    <a:bodyPr/>
                    <a:lstStyle/>
                    <a:p>
                      <a:pPr algn="r" fontAlgn="b"/>
                      <a:endParaRPr lang="es-VE" sz="1800" b="1" i="0" u="none" strike="noStrike">
                        <a:solidFill>
                          <a:srgbClr val="FF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endParaRPr lang="es-VE" sz="1800" b="1" i="0" u="none" strike="noStrike" dirty="0">
                        <a:solidFill>
                          <a:srgbClr val="FF0000"/>
                        </a:solidFill>
                        <a:latin typeface="Calibri"/>
                      </a:endParaRPr>
                    </a:p>
                  </a:txBody>
                  <a:tcPr marL="9525" marR="9525" marT="9525" marB="0" anchor="b">
                    <a:lnL>
                      <a:noFill/>
                    </a:lnL>
                    <a:lnR>
                      <a:noFill/>
                    </a:lnR>
                    <a:lnT>
                      <a:noFill/>
                    </a:lnT>
                    <a:lnB>
                      <a:noFill/>
                    </a:lnB>
                  </a:tcPr>
                </a:tc>
              </a:tr>
            </a:tbl>
          </a:graphicData>
        </a:graphic>
      </p:graphicFrame>
      <p:sp>
        <p:nvSpPr>
          <p:cNvPr id="5" name="4 Título"/>
          <p:cNvSpPr>
            <a:spLocks noGrp="1"/>
          </p:cNvSpPr>
          <p:nvPr>
            <p:ph type="title"/>
          </p:nvPr>
        </p:nvSpPr>
        <p:spPr>
          <a:xfrm>
            <a:off x="755576" y="404664"/>
            <a:ext cx="7772400" cy="720080"/>
          </a:xfrm>
        </p:spPr>
        <p:txBody>
          <a:bodyPr/>
          <a:lstStyle/>
          <a:p>
            <a:r>
              <a:rPr lang="es-VE" sz="3200" dirty="0" smtClean="0"/>
              <a:t>Determinación del Flujo de Efectivo Neto </a:t>
            </a:r>
            <a:endParaRPr lang="es-VE"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32656"/>
            <a:ext cx="7772400" cy="216024"/>
          </a:xfrm>
        </p:spPr>
        <p:txBody>
          <a:bodyPr/>
          <a:lstStyle/>
          <a:p>
            <a:r>
              <a:rPr lang="es-VE" sz="3200" dirty="0" smtClean="0"/>
              <a:t>Determinación de la Tasa Descuento</a:t>
            </a:r>
            <a:endParaRPr lang="es-VE" sz="3200" dirty="0"/>
          </a:p>
        </p:txBody>
      </p:sp>
      <p:sp>
        <p:nvSpPr>
          <p:cNvPr id="3" name="2 Rectángulo"/>
          <p:cNvSpPr/>
          <p:nvPr/>
        </p:nvSpPr>
        <p:spPr>
          <a:xfrm>
            <a:off x="323528" y="1052736"/>
            <a:ext cx="8064896" cy="1815882"/>
          </a:xfrm>
          <a:prstGeom prst="rect">
            <a:avLst/>
          </a:prstGeom>
        </p:spPr>
        <p:txBody>
          <a:bodyPr wrap="square">
            <a:spAutoFit/>
          </a:bodyPr>
          <a:lstStyle/>
          <a:p>
            <a:pPr algn="just"/>
            <a:r>
              <a:rPr lang="es-ES_tradnl" sz="1600" b="1" dirty="0" smtClean="0">
                <a:solidFill>
                  <a:srgbClr val="FFFF00"/>
                </a:solidFill>
              </a:rPr>
              <a:t>El elementos determinantes para la formulación y evaluación de proyectos es la tasa de descuento en donde se utiliza para la obtención del </a:t>
            </a:r>
            <a:r>
              <a:rPr lang="es-ES_tradnl" sz="1600" b="1" dirty="0" smtClean="0"/>
              <a:t>VPN.</a:t>
            </a:r>
          </a:p>
          <a:p>
            <a:pPr algn="just"/>
            <a:endParaRPr lang="es-ES_tradnl" sz="1600" b="1" dirty="0" smtClean="0"/>
          </a:p>
          <a:p>
            <a:pPr algn="just"/>
            <a:r>
              <a:rPr lang="es-ES_tradnl" sz="1600" b="1" dirty="0" smtClean="0"/>
              <a:t> </a:t>
            </a:r>
            <a:r>
              <a:rPr lang="es-VE" sz="1600" b="1" dirty="0" smtClean="0">
                <a:solidFill>
                  <a:srgbClr val="FF0000"/>
                </a:solidFill>
              </a:rPr>
              <a:t>La tasa de descuento es la tasa de retorno requerida sobre una inversión.  La tasa de descuento refleja la oportunidad perdida de gastar o invertir en el presente por lo que también se le conoce como costo o tasa de oportunidad</a:t>
            </a:r>
            <a:endParaRPr lang="es-VE" sz="1600" b="1" dirty="0">
              <a:solidFill>
                <a:srgbClr val="FF0000"/>
              </a:solidFill>
            </a:endParaRPr>
          </a:p>
        </p:txBody>
      </p:sp>
      <mc:AlternateContent xmlns:mc="http://schemas.openxmlformats.org/markup-compatibility/2006" xmlns:a14="http://schemas.microsoft.com/office/drawing/2010/main">
        <mc:Choice Requires="a14">
          <p:sp>
            <p:nvSpPr>
              <p:cNvPr id="50177" name="Rectangle 1"/>
              <p:cNvSpPr>
                <a:spLocks noChangeArrowheads="1"/>
              </p:cNvSpPr>
              <p:nvPr/>
            </p:nvSpPr>
            <p:spPr bwMode="auto">
              <a:xfrm>
                <a:off x="0" y="2871505"/>
                <a:ext cx="9036496"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Inversión: 1.000 -  </a:t>
                </a:r>
              </a:p>
              <a:p>
                <a:pPr marL="0" marR="0" lvl="0" indent="0" defTabSz="914400" rtl="0" eaLnBrk="1" fontAlgn="base" latinLnBrk="0" hangingPunct="1">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Tasa de descuento periódica: 15% anual. - </a:t>
                </a:r>
              </a:p>
              <a:p>
                <a:pPr marL="0" marR="0" lvl="0" indent="0" defTabSz="914400" rtl="0" eaLnBrk="1" fontAlgn="base" latinLnBrk="0" hangingPunct="1">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Años a capitalizar: 2</a:t>
                </a:r>
              </a:p>
              <a:p>
                <a:pPr marL="0" marR="0" lvl="0" indent="0" defTabSz="914400" rtl="0" eaLnBrk="1" fontAlgn="base" latinLnBrk="0" hangingPunct="1">
                  <a:lnSpc>
                    <a:spcPct val="100000"/>
                  </a:lnSpc>
                  <a:spcBef>
                    <a:spcPct val="0"/>
                  </a:spcBef>
                  <a:spcAft>
                    <a:spcPct val="0"/>
                  </a:spcAft>
                  <a:buClrTx/>
                  <a:buSzTx/>
                  <a:buFontTx/>
                  <a:buNone/>
                  <a:tabLst/>
                </a:pPr>
                <a:endParaRPr kumimoji="0" lang="es-VE" sz="1800" b="0" i="0" u="none" strike="noStrike" cap="none" normalizeH="0" baseline="0" dirty="0" smtClean="0">
                  <a:ln>
                    <a:noFill/>
                  </a:ln>
                  <a:effectLst/>
                  <a:latin typeface="+mj-lt"/>
                  <a:cs typeface="Arial" pitchFamily="34" charset="0"/>
                </a:endParaRPr>
              </a:p>
              <a:p>
                <a:pPr lvl="0"/>
                <a:r>
                  <a:rPr kumimoji="0" lang="es-VE" sz="1800" b="0" i="0" u="none" strike="noStrike" cap="none" normalizeH="0" baseline="0" dirty="0" smtClean="0">
                    <a:ln>
                      <a:noFill/>
                    </a:ln>
                    <a:effectLst/>
                    <a:latin typeface="+mj-lt"/>
                    <a:ea typeface="Times New Roman" pitchFamily="18" charset="0"/>
                    <a:cs typeface="Times New Roman" pitchFamily="18" charset="0"/>
                  </a:rPr>
                  <a:t>Valor futuro al final del periodo (2) =  </a:t>
                </a:r>
                <a14:m>
                  <m:oMath xmlns:m="http://schemas.openxmlformats.org/officeDocument/2006/math">
                    <m:r>
                      <a:rPr lang="es-ES" sz="1800" i="1">
                        <a:latin typeface="Cambria Math"/>
                        <a:cs typeface="Arial" pitchFamily="34" charset="0"/>
                      </a:rPr>
                      <m:t>𝑉𝐹</m:t>
                    </m:r>
                    <m:r>
                      <a:rPr lang="es-ES" sz="1800" i="1">
                        <a:latin typeface="Cambria Math"/>
                        <a:cs typeface="Arial" pitchFamily="34" charset="0"/>
                      </a:rPr>
                      <m:t>=</m:t>
                    </m:r>
                    <m:r>
                      <a:rPr lang="es-ES" sz="1800" i="1">
                        <a:latin typeface="Cambria Math"/>
                        <a:cs typeface="Arial" pitchFamily="34" charset="0"/>
                      </a:rPr>
                      <m:t>𝑉𝑃</m:t>
                    </m:r>
                    <m:r>
                      <a:rPr lang="es-ES" sz="1800" i="1">
                        <a:latin typeface="Cambria Math"/>
                        <a:cs typeface="Arial" pitchFamily="34" charset="0"/>
                      </a:rPr>
                      <m:t> </m:t>
                    </m:r>
                    <m:sSup>
                      <m:sSupPr>
                        <m:ctrlPr>
                          <a:rPr lang="pt-BR" sz="1800" i="1">
                            <a:latin typeface="Cambria Math"/>
                            <a:cs typeface="Arial" pitchFamily="34" charset="0"/>
                          </a:rPr>
                        </m:ctrlPr>
                      </m:sSupPr>
                      <m:e>
                        <m:d>
                          <m:dPr>
                            <m:ctrlPr>
                              <a:rPr lang="pt-BR" sz="1800" i="1">
                                <a:latin typeface="Cambria Math"/>
                                <a:cs typeface="Arial" pitchFamily="34" charset="0"/>
                              </a:rPr>
                            </m:ctrlPr>
                          </m:dPr>
                          <m:e>
                            <m:r>
                              <a:rPr lang="es-ES" sz="1800" i="1">
                                <a:latin typeface="Cambria Math"/>
                                <a:cs typeface="Arial" pitchFamily="34" charset="0"/>
                              </a:rPr>
                              <m:t>1</m:t>
                            </m:r>
                            <m:r>
                              <a:rPr lang="pt-BR" sz="1800" i="1">
                                <a:latin typeface="Cambria Math"/>
                                <a:cs typeface="Arial" pitchFamily="34" charset="0"/>
                              </a:rPr>
                              <m:t>+</m:t>
                            </m:r>
                            <m:r>
                              <a:rPr lang="es-ES" sz="1800" i="1">
                                <a:latin typeface="Cambria Math"/>
                                <a:cs typeface="Arial" pitchFamily="34" charset="0"/>
                              </a:rPr>
                              <m:t>𝑖</m:t>
                            </m:r>
                          </m:e>
                        </m:d>
                      </m:e>
                      <m:sup>
                        <m:r>
                          <a:rPr lang="pt-BR" sz="1800" i="1">
                            <a:latin typeface="Cambria Math"/>
                            <a:cs typeface="Arial" pitchFamily="34" charset="0"/>
                          </a:rPr>
                          <m:t>𝑛</m:t>
                        </m:r>
                      </m:sup>
                    </m:sSup>
                  </m:oMath>
                </a14:m>
                <a:endParaRPr kumimoji="0" lang="es-VE" sz="1800" b="0" i="0" u="none" strike="noStrike" cap="none" normalizeH="0" baseline="0" dirty="0" smtClean="0">
                  <a:ln>
                    <a:noFill/>
                  </a:ln>
                  <a:effectLst/>
                  <a:latin typeface="+mj-lt"/>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                                                              VF= 1.000 x (1.15)</a:t>
                </a:r>
                <a:r>
                  <a:rPr kumimoji="0" lang="es-VE" sz="1800" b="0" i="0" u="none" strike="noStrike" cap="none" normalizeH="0" baseline="30000" dirty="0" smtClean="0">
                    <a:ln>
                      <a:noFill/>
                    </a:ln>
                    <a:effectLst/>
                    <a:latin typeface="+mj-lt"/>
                    <a:ea typeface="Times New Roman" pitchFamily="18" charset="0"/>
                    <a:cs typeface="Times New Roman" pitchFamily="18" charset="0"/>
                  </a:rPr>
                  <a:t>2</a:t>
                </a:r>
                <a:r>
                  <a:rPr kumimoji="0" lang="es-VE" sz="1800" b="0" i="0" u="none" strike="noStrike" cap="none" normalizeH="0" baseline="0" dirty="0" smtClean="0">
                    <a:ln>
                      <a:noFill/>
                    </a:ln>
                    <a:effectLst/>
                    <a:latin typeface="+mj-lt"/>
                    <a:ea typeface="Times New Roman" pitchFamily="18" charset="0"/>
                    <a:cs typeface="Times New Roman" pitchFamily="18" charset="0"/>
                  </a:rPr>
                  <a:t> = </a:t>
                </a:r>
                <a:r>
                  <a:rPr kumimoji="0" lang="es-VE" sz="1800" b="0" i="0" u="none" strike="noStrike" cap="none" normalizeH="0" baseline="0" dirty="0" smtClean="0">
                    <a:ln>
                      <a:noFill/>
                    </a:ln>
                    <a:solidFill>
                      <a:srgbClr val="FF0000"/>
                    </a:solidFill>
                    <a:effectLst/>
                    <a:latin typeface="+mj-lt"/>
                    <a:ea typeface="Times New Roman" pitchFamily="18" charset="0"/>
                    <a:cs typeface="Times New Roman" pitchFamily="18" charset="0"/>
                  </a:rPr>
                  <a:t>1.322,50</a:t>
                </a:r>
              </a:p>
              <a:p>
                <a:pPr marL="0" marR="0" lvl="0" indent="0" defTabSz="914400" rtl="0" eaLnBrk="0" fontAlgn="base" latinLnBrk="0" hangingPunct="0">
                  <a:lnSpc>
                    <a:spcPct val="100000"/>
                  </a:lnSpc>
                  <a:spcBef>
                    <a:spcPct val="0"/>
                  </a:spcBef>
                  <a:spcAft>
                    <a:spcPct val="0"/>
                  </a:spcAft>
                  <a:buClrTx/>
                  <a:buSzTx/>
                  <a:buFontTx/>
                  <a:buNone/>
                  <a:tabLst/>
                </a:pPr>
                <a:endParaRPr lang="es-VE" sz="1800" dirty="0" smtClean="0">
                  <a:latin typeface="+mj-lt"/>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VE" sz="1800" b="0" i="0" u="none" strike="noStrike" cap="none" normalizeH="0" baseline="0" dirty="0" smtClean="0">
                  <a:ln>
                    <a:noFill/>
                  </a:ln>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Valor presente de 1.322,50 a una tasa de descuento del 15% durante 2 años = 1.000</a:t>
                </a:r>
                <a:endParaRPr kumimoji="0" lang="es-VE" sz="1800" b="0" i="0" u="none" strike="noStrike" cap="none" normalizeH="0" baseline="0" dirty="0" smtClean="0">
                  <a:ln>
                    <a:noFill/>
                  </a:ln>
                  <a:effectLst/>
                  <a:latin typeface="+mj-lt"/>
                  <a:cs typeface="Arial" pitchFamily="34" charset="0"/>
                </a:endParaRPr>
              </a:p>
              <a:p>
                <a:pPr lvl="0"/>
                <a:r>
                  <a:rPr lang="es-ES" sz="1800" dirty="0" smtClean="0">
                    <a:cs typeface="Arial" pitchFamily="34" charset="0"/>
                  </a:rPr>
                  <a:t>                                                            </a:t>
                </a:r>
                <a14:m>
                  <m:oMath xmlns:m="http://schemas.openxmlformats.org/officeDocument/2006/math">
                    <m:r>
                      <a:rPr lang="es-ES" sz="1800" i="1">
                        <a:latin typeface="Cambria Math"/>
                        <a:cs typeface="Arial" pitchFamily="34" charset="0"/>
                      </a:rPr>
                      <m:t>𝑉𝐹</m:t>
                    </m:r>
                    <m:r>
                      <a:rPr lang="es-ES" sz="1800" b="0" i="1" smtClean="0">
                        <a:latin typeface="Cambria Math"/>
                        <a:cs typeface="Arial" pitchFamily="34" charset="0"/>
                      </a:rPr>
                      <m:t>    </m:t>
                    </m:r>
                    <m:r>
                      <a:rPr lang="es-ES" sz="1800" i="1" smtClean="0">
                        <a:latin typeface="Cambria Math"/>
                        <a:cs typeface="Arial" pitchFamily="34" charset="0"/>
                      </a:rPr>
                      <m:t>=</m:t>
                    </m:r>
                    <m:r>
                      <a:rPr lang="es-ES" sz="1800" i="1" smtClean="0">
                        <a:latin typeface="Cambria Math"/>
                        <a:cs typeface="Arial" pitchFamily="34" charset="0"/>
                      </a:rPr>
                      <m:t>𝑉𝑃</m:t>
                    </m:r>
                  </m:oMath>
                </a14:m>
                <a:endParaRPr lang="es-VE" sz="1800" i="1" dirty="0" smtClean="0">
                  <a:latin typeface="Cambria Math"/>
                  <a:cs typeface="Arial" pitchFamily="34" charset="0"/>
                </a:endParaRPr>
              </a:p>
              <a:p>
                <a:pPr lvl="0"/>
                <a14:m>
                  <m:oMathPara xmlns:m="http://schemas.openxmlformats.org/officeDocument/2006/math">
                    <m:oMathParaPr>
                      <m:jc m:val="centerGroup"/>
                    </m:oMathParaPr>
                    <m:oMath xmlns:m="http://schemas.openxmlformats.org/officeDocument/2006/math">
                      <m:sSup>
                        <m:sSupPr>
                          <m:ctrlPr>
                            <a:rPr lang="pt-BR" sz="1800" i="1" smtClean="0">
                              <a:latin typeface="Cambria Math"/>
                              <a:cs typeface="Arial" pitchFamily="34" charset="0"/>
                            </a:rPr>
                          </m:ctrlPr>
                        </m:sSupPr>
                        <m:e>
                          <m:d>
                            <m:dPr>
                              <m:ctrlPr>
                                <a:rPr lang="pt-BR" sz="1800" i="1">
                                  <a:latin typeface="Cambria Math"/>
                                  <a:cs typeface="Arial" pitchFamily="34" charset="0"/>
                                </a:rPr>
                              </m:ctrlPr>
                            </m:dPr>
                            <m:e>
                              <m:r>
                                <a:rPr lang="es-ES" sz="1800" i="1">
                                  <a:latin typeface="Cambria Math"/>
                                  <a:cs typeface="Arial" pitchFamily="34" charset="0"/>
                                </a:rPr>
                                <m:t>1</m:t>
                              </m:r>
                              <m:r>
                                <a:rPr lang="pt-BR" sz="1800" i="1">
                                  <a:latin typeface="Cambria Math"/>
                                  <a:cs typeface="Arial" pitchFamily="34" charset="0"/>
                                </a:rPr>
                                <m:t>+</m:t>
                              </m:r>
                              <m:r>
                                <a:rPr lang="es-ES" sz="1800" i="1">
                                  <a:latin typeface="Cambria Math"/>
                                  <a:cs typeface="Arial" pitchFamily="34" charset="0"/>
                                </a:rPr>
                                <m:t>𝑖</m:t>
                              </m:r>
                            </m:e>
                          </m:d>
                        </m:e>
                        <m:sup>
                          <m:r>
                            <a:rPr lang="pt-BR" sz="1800" i="1">
                              <a:latin typeface="Cambria Math"/>
                              <a:cs typeface="Arial" pitchFamily="34" charset="0"/>
                            </a:rPr>
                            <m:t>𝑛</m:t>
                          </m:r>
                        </m:sup>
                      </m:sSup>
                    </m:oMath>
                  </m:oMathPara>
                </a14:m>
                <a:endParaRPr lang="es-VE" sz="1800" i="1" dirty="0">
                  <a:latin typeface="Cambria Math"/>
                  <a:cs typeface="Arial" pitchFamily="34" charset="0"/>
                </a:endParaRPr>
              </a:p>
              <a:p>
                <a:r>
                  <a:rPr kumimoji="0" lang="es-VE" sz="1800" b="0" i="0" u="none" strike="noStrike" cap="none" normalizeH="0" baseline="0" dirty="0" smtClean="0">
                    <a:ln>
                      <a:noFill/>
                    </a:ln>
                    <a:effectLst/>
                    <a:latin typeface="+mj-lt"/>
                    <a:ea typeface="Times New Roman" pitchFamily="18" charset="0"/>
                    <a:cs typeface="Times New Roman" pitchFamily="18" charset="0"/>
                  </a:rPr>
                  <a:t>                                     1.322,50  </a:t>
                </a:r>
                <a:r>
                  <a:rPr lang="es-VE" sz="1800" dirty="0">
                    <a:ea typeface="Times New Roman" pitchFamily="18" charset="0"/>
                    <a:cs typeface="Times New Roman" pitchFamily="18" charset="0"/>
                  </a:rPr>
                  <a:t>= </a:t>
                </a:r>
                <a:r>
                  <a:rPr lang="es-VE" sz="1800" dirty="0">
                    <a:solidFill>
                      <a:srgbClr val="FF0000"/>
                    </a:solidFill>
                    <a:ea typeface="Times New Roman" pitchFamily="18" charset="0"/>
                    <a:cs typeface="Times New Roman" pitchFamily="18" charset="0"/>
                  </a:rPr>
                  <a:t>1.000</a:t>
                </a:r>
              </a:p>
              <a:p>
                <a:pPr marL="0" marR="0" lvl="0" indent="0" defTabSz="914400" rtl="0" eaLnBrk="0" fontAlgn="base" latinLnBrk="0" hangingPunct="0">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j-lt"/>
                    <a:ea typeface="Times New Roman" pitchFamily="18" charset="0"/>
                    <a:cs typeface="Times New Roman" pitchFamily="18" charset="0"/>
                  </a:rPr>
                  <a:t>                                        (1.15)</a:t>
                </a:r>
                <a:r>
                  <a:rPr kumimoji="0" lang="es-VE" sz="1800" b="0" i="0" u="none" strike="noStrike" cap="none" normalizeH="0" baseline="30000" dirty="0" smtClean="0">
                    <a:ln>
                      <a:noFill/>
                    </a:ln>
                    <a:effectLst/>
                    <a:latin typeface="+mj-lt"/>
                    <a:ea typeface="Times New Roman" pitchFamily="18" charset="0"/>
                    <a:cs typeface="Times New Roman" pitchFamily="18" charset="0"/>
                  </a:rPr>
                  <a:t>2</a:t>
                </a:r>
                <a:endParaRPr lang="es-VE" sz="2000" dirty="0" smtClean="0">
                  <a:latin typeface="+mj-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VE" sz="2000" b="0" i="0" u="none" strike="noStrike" cap="none" normalizeH="0" baseline="0" dirty="0" smtClean="0">
                  <a:ln>
                    <a:noFill/>
                  </a:ln>
                  <a:effectLst/>
                  <a:latin typeface="+mj-lt"/>
                  <a:cs typeface="Arial" pitchFamily="34" charset="0"/>
                </a:endParaRPr>
              </a:p>
            </p:txBody>
          </p:sp>
        </mc:Choice>
        <mc:Fallback xmlns="">
          <p:sp>
            <p:nvSpPr>
              <p:cNvPr id="50177" name="Rectangle 1"/>
              <p:cNvSpPr>
                <a:spLocks noRot="1" noChangeAspect="1" noMove="1" noResize="1" noEditPoints="1" noAdjustHandles="1" noChangeArrowheads="1" noChangeShapeType="1" noTextEdit="1"/>
              </p:cNvSpPr>
              <p:nvPr/>
            </p:nvSpPr>
            <p:spPr bwMode="auto">
              <a:xfrm>
                <a:off x="0" y="2871505"/>
                <a:ext cx="9036496" cy="4001095"/>
              </a:xfrm>
              <a:prstGeom prst="rect">
                <a:avLst/>
              </a:prstGeom>
              <a:blipFill rotWithShape="1">
                <a:blip r:embed="rId2" cstate="print"/>
                <a:stretch>
                  <a:fillRect l="-540" t="-305" b="-2287"/>
                </a:stretch>
              </a:blipFill>
              <a:ln w="9525">
                <a:noFill/>
                <a:miter lim="800000"/>
                <a:headEnd/>
                <a:tailEnd/>
              </a:ln>
              <a:effectLst/>
            </p:spPr>
            <p:txBody>
              <a:bodyPr/>
              <a:lstStyle/>
              <a:p>
                <a:r>
                  <a:rPr lang="es-ES">
                    <a:noFill/>
                  </a:rPr>
                  <a:t> </a:t>
                </a:r>
              </a:p>
            </p:txBody>
          </p:sp>
        </mc:Fallback>
      </mc:AlternateContent>
      <p:cxnSp>
        <p:nvCxnSpPr>
          <p:cNvPr id="5" name="4 Conector recto"/>
          <p:cNvCxnSpPr/>
          <p:nvPr/>
        </p:nvCxnSpPr>
        <p:spPr bwMode="auto">
          <a:xfrm>
            <a:off x="4139952" y="5661248"/>
            <a:ext cx="666328"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8" name="7 Conector recto"/>
          <p:cNvCxnSpPr/>
          <p:nvPr/>
        </p:nvCxnSpPr>
        <p:spPr bwMode="auto">
          <a:xfrm>
            <a:off x="2195736" y="6237312"/>
            <a:ext cx="864096"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1143000"/>
          </a:xfrm>
        </p:spPr>
        <p:txBody>
          <a:bodyPr/>
          <a:lstStyle/>
          <a:p>
            <a:r>
              <a:rPr lang="es-VE" sz="3200" dirty="0" smtClean="0"/>
              <a:t>Determinación de la Tasa Descuento</a:t>
            </a:r>
            <a:endParaRPr lang="es-VE" sz="3200" dirty="0"/>
          </a:p>
        </p:txBody>
      </p:sp>
      <p:sp>
        <p:nvSpPr>
          <p:cNvPr id="3" name="2 Marcador de contenido"/>
          <p:cNvSpPr>
            <a:spLocks noGrp="1"/>
          </p:cNvSpPr>
          <p:nvPr>
            <p:ph idx="1"/>
          </p:nvPr>
        </p:nvSpPr>
        <p:spPr>
          <a:xfrm>
            <a:off x="683568" y="1556792"/>
            <a:ext cx="7772400" cy="4876800"/>
          </a:xfrm>
        </p:spPr>
        <p:txBody>
          <a:bodyPr/>
          <a:lstStyle/>
          <a:p>
            <a:pPr algn="just"/>
            <a:r>
              <a:rPr lang="es-VE" sz="2400" dirty="0" smtClean="0"/>
              <a:t>En evaluación de proyectos, un inversionista puede llegar a tener dificultad para determinar la tasa de descuento.  Es este quizás el mayor problema que tiene el VPN.  La tasa de descuento pude ser el </a:t>
            </a:r>
            <a:r>
              <a:rPr lang="es-VE" sz="2400" b="1" dirty="0" smtClean="0">
                <a:hlinkClick r:id="rId2"/>
              </a:rPr>
              <a:t>costo de capital de las utilidades retenidas</a:t>
            </a:r>
            <a:r>
              <a:rPr lang="es-VE" sz="2400" dirty="0" smtClean="0"/>
              <a:t>? O, puede ser también el </a:t>
            </a:r>
            <a:r>
              <a:rPr lang="es-VE" sz="2400" b="1" dirty="0" smtClean="0">
                <a:hlinkClick r:id="rId3"/>
              </a:rPr>
              <a:t>costo de emitir acciones comunes</a:t>
            </a:r>
            <a:r>
              <a:rPr lang="es-VE" sz="2400" dirty="0" smtClean="0"/>
              <a:t>? y por qué no </a:t>
            </a:r>
            <a:r>
              <a:rPr lang="es-VE" sz="2400" b="1" dirty="0" smtClean="0">
                <a:hlinkClick r:id="rId4"/>
              </a:rPr>
              <a:t>la tasa de deuda</a:t>
            </a:r>
            <a:r>
              <a:rPr lang="es-VE" sz="2400" dirty="0" smtClean="0"/>
              <a:t>?  Algunos expertos opinan que una de las mejores alternativas es aplicar l</a:t>
            </a:r>
            <a:r>
              <a:rPr lang="es-VE" sz="2400" b="1" dirty="0" smtClean="0"/>
              <a:t>a </a:t>
            </a:r>
            <a:r>
              <a:rPr lang="es-VE" sz="2400" b="1" dirty="0" smtClean="0">
                <a:hlinkClick r:id="rId5"/>
              </a:rPr>
              <a:t>tasa promedio ponderada de capital</a:t>
            </a:r>
            <a:r>
              <a:rPr lang="es-VE" sz="2400" dirty="0" smtClean="0"/>
              <a:t>, pues ella reúne todos los componentes de financiamiento del proyecto.  Pero también el inversionista puede aplicar su costo de oportunidad, es decir aquella tasa que podría ganar en caso de elegir otra alternativa de inversión con igual riesgo. </a:t>
            </a:r>
          </a:p>
          <a:p>
            <a:endParaRPr lang="es-V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t>Determinación del VPN:</a:t>
            </a:r>
            <a:endParaRPr lang="es-VE" sz="3200" dirty="0"/>
          </a:p>
        </p:txBody>
      </p:sp>
      <p:sp>
        <p:nvSpPr>
          <p:cNvPr id="3" name="2 Rectángulo"/>
          <p:cNvSpPr/>
          <p:nvPr/>
        </p:nvSpPr>
        <p:spPr>
          <a:xfrm>
            <a:off x="0" y="1484784"/>
            <a:ext cx="9144000" cy="3662541"/>
          </a:xfrm>
          <a:prstGeom prst="rect">
            <a:avLst/>
          </a:prstGeom>
        </p:spPr>
        <p:txBody>
          <a:bodyPr wrap="square">
            <a:spAutoFit/>
          </a:bodyPr>
          <a:lstStyle/>
          <a:p>
            <a:pPr algn="just"/>
            <a:r>
              <a:rPr lang="es-VE" sz="2800" dirty="0" smtClean="0">
                <a:latin typeface="+mn-lt"/>
              </a:rPr>
              <a:t>El Valor Presente Neto (VPN) es el método más conocido a la hora de evaluar proyectos de inversión a largo plazo.  El Valor Presente Neto permite determinar si una inversión cumple con el objetivo básico financiero: MAXIMIZAR la inversión.  </a:t>
            </a:r>
          </a:p>
          <a:p>
            <a:pPr algn="just"/>
            <a:endParaRPr lang="es-VE" sz="2800" dirty="0">
              <a:latin typeface="+mn-lt"/>
            </a:endParaRPr>
          </a:p>
          <a:p>
            <a:pPr algn="ctr"/>
            <a:r>
              <a:rPr lang="es-VE" sz="2800" dirty="0" smtClean="0">
                <a:latin typeface="+mn-lt"/>
              </a:rPr>
              <a:t>VPN : - I</a:t>
            </a:r>
            <a:r>
              <a:rPr lang="es-VE" sz="2800" dirty="0" smtClean="0">
                <a:latin typeface="+mn-lt"/>
                <a:sym typeface="Symbol"/>
              </a:rPr>
              <a:t></a:t>
            </a:r>
            <a:r>
              <a:rPr lang="es-VE" sz="2800" dirty="0" smtClean="0">
                <a:latin typeface="+mn-lt"/>
              </a:rPr>
              <a:t> + VP</a:t>
            </a:r>
          </a:p>
          <a:p>
            <a:pPr algn="ctr"/>
            <a:endParaRPr lang="es-VE" sz="2800" dirty="0" smtClean="0">
              <a:latin typeface="+mn-lt"/>
            </a:endParaRPr>
          </a:p>
          <a:p>
            <a:pPr algn="ctr"/>
            <a:r>
              <a:rPr lang="es-VE" sz="1800" dirty="0" smtClean="0">
                <a:latin typeface="+mn-lt"/>
              </a:rPr>
              <a:t>     Iº : Inversión Inicial</a:t>
            </a:r>
          </a:p>
          <a:p>
            <a:pPr algn="ctr"/>
            <a:r>
              <a:rPr lang="es-VE" sz="1800" dirty="0" smtClean="0">
                <a:latin typeface="+mn-lt"/>
              </a:rPr>
              <a:t>VP : Valor Presente</a:t>
            </a:r>
            <a:endParaRPr lang="es-VE" sz="1800"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t>Determinación del VPN:</a:t>
            </a:r>
            <a:endParaRPr lang="es-VE" sz="3200" dirty="0"/>
          </a:p>
        </p:txBody>
      </p:sp>
      <p:sp>
        <p:nvSpPr>
          <p:cNvPr id="51201" name="Rectangle 1"/>
          <p:cNvSpPr>
            <a:spLocks noChangeArrowheads="1"/>
          </p:cNvSpPr>
          <p:nvPr/>
        </p:nvSpPr>
        <p:spPr bwMode="auto">
          <a:xfrm>
            <a:off x="0" y="1193992"/>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1600" b="1" i="0" u="none" strike="noStrike" cap="none" normalizeH="0" baseline="0" dirty="0" smtClean="0">
                <a:ln>
                  <a:noFill/>
                </a:ln>
                <a:effectLst/>
                <a:latin typeface="Verdana" pitchFamily="34" charset="0"/>
                <a:ea typeface="Times New Roman" pitchFamily="18" charset="0"/>
                <a:cs typeface="Times New Roman" pitchFamily="18" charset="0"/>
              </a:rPr>
              <a:t>C</a:t>
            </a:r>
            <a:r>
              <a:rPr kumimoji="0" lang="es-VE" sz="1600" b="1" i="0" u="none" strike="noStrike" cap="none" normalizeH="0" baseline="0" dirty="0" smtClean="0">
                <a:ln>
                  <a:noFill/>
                </a:ln>
                <a:effectLst/>
                <a:latin typeface="Calibri"/>
                <a:ea typeface="Times New Roman" pitchFamily="18" charset="0"/>
                <a:cs typeface="Times New Roman" pitchFamily="18" charset="0"/>
              </a:rPr>
              <a:t>á</a:t>
            </a:r>
            <a:r>
              <a:rPr kumimoji="0" lang="es-VE" sz="1600" b="1" i="0" u="none" strike="noStrike" cap="none" normalizeH="0" baseline="0" dirty="0" smtClean="0">
                <a:ln>
                  <a:noFill/>
                </a:ln>
                <a:effectLst/>
                <a:latin typeface="Verdana" pitchFamily="34" charset="0"/>
                <a:ea typeface="Times New Roman" pitchFamily="18" charset="0"/>
                <a:cs typeface="Times New Roman" pitchFamily="18" charset="0"/>
              </a:rPr>
              <a:t>lculo del Valor Presente.</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Suponga que se tienen dos proyectos de inversi</a:t>
            </a:r>
            <a:r>
              <a:rPr kumimoji="0" lang="es-VE" sz="1600" b="0" i="0" u="none" strike="noStrike" cap="none" normalizeH="0" baseline="0" dirty="0" smtClean="0">
                <a:ln>
                  <a:noFill/>
                </a:ln>
                <a:effectLst/>
                <a:latin typeface="Calibri"/>
                <a:ea typeface="Times New Roman" pitchFamily="18" charset="0"/>
                <a:cs typeface="Times New Roman" pitchFamily="18" charset="0"/>
              </a:rPr>
              <a:t>ó</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n, A y B (datos en miles de BS).</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Se va considerar que el proyecto A tiene un valor de inversi</a:t>
            </a:r>
            <a:r>
              <a:rPr kumimoji="0" lang="es-VE" sz="1600" b="0" i="0" u="none" strike="noStrike" cap="none" normalizeH="0" baseline="0" dirty="0" smtClean="0">
                <a:ln>
                  <a:noFill/>
                </a:ln>
                <a:effectLst/>
                <a:latin typeface="Calibri"/>
                <a:ea typeface="Times New Roman" pitchFamily="18" charset="0"/>
                <a:cs typeface="Times New Roman" pitchFamily="18" charset="0"/>
              </a:rPr>
              <a:t>ó</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n inicial de 1.000 y que los FNE durante los pr</a:t>
            </a:r>
            <a:r>
              <a:rPr kumimoji="0" lang="es-VE" sz="1600" b="0" i="0" u="none" strike="noStrike" cap="none" normalizeH="0" baseline="0" dirty="0" smtClean="0">
                <a:ln>
                  <a:noFill/>
                </a:ln>
                <a:effectLst/>
                <a:latin typeface="Calibri"/>
                <a:ea typeface="Times New Roman" pitchFamily="18" charset="0"/>
                <a:cs typeface="Times New Roman" pitchFamily="18" charset="0"/>
              </a:rPr>
              <a:t>ó</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ximos cinco periodos son los siguientes</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A</a:t>
            </a:r>
            <a:r>
              <a:rPr kumimoji="0" lang="es-VE" sz="1600" b="0" i="0" u="none" strike="noStrike" cap="none" normalizeH="0" baseline="0" dirty="0" smtClean="0">
                <a:ln>
                  <a:noFill/>
                </a:ln>
                <a:effectLst/>
                <a:latin typeface="Calibri"/>
                <a:ea typeface="Times New Roman" pitchFamily="18" charset="0"/>
                <a:cs typeface="Times New Roman" pitchFamily="18" charset="0"/>
              </a:rPr>
              <a:t>ñ</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o 1: 200</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A</a:t>
            </a:r>
            <a:r>
              <a:rPr kumimoji="0" lang="es-VE" sz="1600" b="0" i="0" u="none" strike="noStrike" cap="none" normalizeH="0" baseline="0" dirty="0" smtClean="0">
                <a:ln>
                  <a:noFill/>
                </a:ln>
                <a:effectLst/>
                <a:latin typeface="Calibri"/>
                <a:ea typeface="Times New Roman" pitchFamily="18" charset="0"/>
                <a:cs typeface="Times New Roman" pitchFamily="18" charset="0"/>
              </a:rPr>
              <a:t>ñ</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o 2: 300</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A</a:t>
            </a:r>
            <a:r>
              <a:rPr kumimoji="0" lang="es-VE" sz="1600" b="0" i="0" u="none" strike="noStrike" cap="none" normalizeH="0" baseline="0" dirty="0" smtClean="0">
                <a:ln>
                  <a:noFill/>
                </a:ln>
                <a:effectLst/>
                <a:latin typeface="Calibri"/>
                <a:ea typeface="Times New Roman" pitchFamily="18" charset="0"/>
                <a:cs typeface="Times New Roman" pitchFamily="18" charset="0"/>
              </a:rPr>
              <a:t>ñ</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o 3: 300</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A</a:t>
            </a:r>
            <a:r>
              <a:rPr kumimoji="0" lang="es-VE" sz="1600" b="0" i="0" u="none" strike="noStrike" cap="none" normalizeH="0" baseline="0" dirty="0" smtClean="0">
                <a:ln>
                  <a:noFill/>
                </a:ln>
                <a:effectLst/>
                <a:latin typeface="Calibri"/>
                <a:ea typeface="Times New Roman" pitchFamily="18" charset="0"/>
                <a:cs typeface="Times New Roman" pitchFamily="18" charset="0"/>
              </a:rPr>
              <a:t>ñ</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o 4: 200</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A</a:t>
            </a:r>
            <a:r>
              <a:rPr kumimoji="0" lang="es-VE" sz="1600" b="0" i="0" u="none" strike="noStrike" cap="none" normalizeH="0" baseline="0" dirty="0" smtClean="0">
                <a:ln>
                  <a:noFill/>
                </a:ln>
                <a:effectLst/>
                <a:latin typeface="Calibri"/>
                <a:ea typeface="Times New Roman" pitchFamily="18" charset="0"/>
                <a:cs typeface="Times New Roman" pitchFamily="18" charset="0"/>
              </a:rPr>
              <a:t>ñ</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o 5: 500</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Calibri" pitchFamily="34" charset="0"/>
                <a:ea typeface="Times New Roman" pitchFamily="18" charset="0"/>
                <a:cs typeface="Times New Roman" pitchFamily="18" charset="0"/>
              </a:rPr>
              <a:t> </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Para desarrollar la evaluaci</a:t>
            </a:r>
            <a:r>
              <a:rPr kumimoji="0" lang="es-VE" sz="1600" b="0" i="0" u="none" strike="noStrike" cap="none" normalizeH="0" baseline="0" dirty="0" smtClean="0">
                <a:ln>
                  <a:noFill/>
                </a:ln>
                <a:effectLst/>
                <a:latin typeface="Calibri"/>
                <a:ea typeface="Times New Roman" pitchFamily="18" charset="0"/>
                <a:cs typeface="Times New Roman" pitchFamily="18" charset="0"/>
              </a:rPr>
              <a:t>ó</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n de estos proyectos se estima una tasa de descuento o tasa de oportunidad del 15% anual.</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Calibri" pitchFamily="34" charset="0"/>
                <a:ea typeface="Times New Roman" pitchFamily="18" charset="0"/>
                <a:cs typeface="Times New Roman" pitchFamily="18" charset="0"/>
              </a:rPr>
              <a:t> </a:t>
            </a:r>
            <a:endParaRPr kumimoji="0" lang="es-VE"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L</a:t>
            </a:r>
            <a:r>
              <a:rPr kumimoji="0" lang="es-VE" sz="1600" b="0" i="0" u="none" strike="noStrike" cap="none" normalizeH="0" baseline="0" dirty="0" smtClean="0">
                <a:ln>
                  <a:noFill/>
                </a:ln>
                <a:effectLst/>
                <a:latin typeface="Calibri"/>
                <a:ea typeface="Times New Roman" pitchFamily="18" charset="0"/>
                <a:cs typeface="Times New Roman" pitchFamily="18" charset="0"/>
              </a:rPr>
              <a:t>Í</a:t>
            </a:r>
            <a:r>
              <a:rPr kumimoji="0" lang="es-VE" sz="1600" b="0" i="0" u="none" strike="noStrike" cap="none" normalizeH="0" baseline="0" dirty="0" smtClean="0">
                <a:ln>
                  <a:noFill/>
                </a:ln>
                <a:effectLst/>
                <a:latin typeface="Verdana" pitchFamily="34" charset="0"/>
                <a:ea typeface="Times New Roman" pitchFamily="18" charset="0"/>
                <a:cs typeface="Times New Roman" pitchFamily="18" charset="0"/>
              </a:rPr>
              <a:t>NEA DE TIEMPO: Proyecto</a:t>
            </a:r>
            <a:r>
              <a:rPr kumimoji="0" lang="es-VE" sz="1600" b="0" i="0" u="none" strike="noStrike" cap="none" normalizeH="0" dirty="0" smtClean="0">
                <a:ln>
                  <a:noFill/>
                </a:ln>
                <a:effectLst/>
                <a:latin typeface="Verdana" pitchFamily="34" charset="0"/>
                <a:ea typeface="Times New Roman" pitchFamily="18" charset="0"/>
                <a:cs typeface="Times New Roman" pitchFamily="18" charset="0"/>
              </a:rPr>
              <a:t> A</a:t>
            </a:r>
            <a:endParaRPr kumimoji="0" lang="es-VE" sz="1600" b="0" i="0" u="none" strike="noStrike" cap="none" normalizeH="0" baseline="0" dirty="0" smtClean="0">
              <a:ln>
                <a:noFill/>
              </a:ln>
              <a:effectLst/>
              <a:latin typeface="Arial" pitchFamily="34" charset="0"/>
              <a:cs typeface="Arial" pitchFamily="34" charset="0"/>
            </a:endParaRPr>
          </a:p>
        </p:txBody>
      </p:sp>
      <p:pic>
        <p:nvPicPr>
          <p:cNvPr id="5" name="4 Imagen" descr="http://www.pymesfuturo.com/valor_3.gif"/>
          <p:cNvPicPr/>
          <p:nvPr/>
        </p:nvPicPr>
        <p:blipFill>
          <a:blip r:embed="rId2" cstate="print"/>
          <a:srcRect/>
          <a:stretch>
            <a:fillRect/>
          </a:stretch>
        </p:blipFill>
        <p:spPr bwMode="auto">
          <a:xfrm>
            <a:off x="1619672" y="5013176"/>
            <a:ext cx="5976664" cy="1296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t>Determinación del VPN: (A)</a:t>
            </a:r>
            <a:endParaRPr lang="es-VE" sz="3200" dirty="0"/>
          </a:p>
        </p:txBody>
      </p:sp>
      <p:sp>
        <p:nvSpPr>
          <p:cNvPr id="55297" name="Rectangle 1"/>
          <p:cNvSpPr>
            <a:spLocks noChangeArrowheads="1"/>
          </p:cNvSpPr>
          <p:nvPr/>
        </p:nvSpPr>
        <p:spPr bwMode="auto">
          <a:xfrm>
            <a:off x="0" y="1335251"/>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n-lt"/>
                <a:ea typeface="Times New Roman" pitchFamily="18" charset="0"/>
                <a:cs typeface="Times New Roman" pitchFamily="18" charset="0"/>
              </a:rPr>
              <a:t>Como el dinero tiene un valor en el tiempo, se procederá ahora a conocer cuál será el valor de cada uno de los FNE en el periodo cero. Dicho de otra forma, lo que se pretende es conocer el valor de los flujos de efectivo pronosticados a PRECIO de hoy(valor presente) y, para lograr este objetivo, es necesario descontar cada uno de los flujos a su tasa de descuento (15%) de la siguiente manera: </a:t>
            </a:r>
            <a:endParaRPr kumimoji="0" lang="es-VE" sz="1800" b="0" i="0" u="none" strike="noStrike" cap="none" normalizeH="0" baseline="0" dirty="0" smtClean="0">
              <a:ln>
                <a:noFill/>
              </a:ln>
              <a:effectLst/>
              <a:latin typeface="+mn-lt"/>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957540168"/>
              </p:ext>
            </p:extLst>
          </p:nvPr>
        </p:nvGraphicFramePr>
        <p:xfrm>
          <a:off x="107504" y="4953739"/>
          <a:ext cx="9145015" cy="982970"/>
        </p:xfrm>
        <a:graphic>
          <a:graphicData uri="http://schemas.openxmlformats.org/drawingml/2006/table">
            <a:tbl>
              <a:tblPr/>
              <a:tblGrid>
                <a:gridCol w="1236440"/>
                <a:gridCol w="374839"/>
                <a:gridCol w="1424389"/>
                <a:gridCol w="599740"/>
                <a:gridCol w="1124519"/>
                <a:gridCol w="599740"/>
                <a:gridCol w="1274455"/>
                <a:gridCol w="524773"/>
                <a:gridCol w="1986120"/>
              </a:tblGrid>
              <a:tr h="982970">
                <a:tc>
                  <a:txBody>
                    <a:bodyPr/>
                    <a:lstStyle/>
                    <a:p>
                      <a:pPr algn="just">
                        <a:lnSpc>
                          <a:spcPct val="115000"/>
                        </a:lnSpc>
                        <a:spcAft>
                          <a:spcPts val="0"/>
                        </a:spcAft>
                      </a:pPr>
                      <a:r>
                        <a:rPr lang="es-VE" sz="1600" b="0" u="none" baseline="0" dirty="0" smtClean="0">
                          <a:solidFill>
                            <a:schemeClr val="tx1"/>
                          </a:solidFill>
                          <a:latin typeface="Verdana"/>
                          <a:ea typeface="Times New Roman"/>
                          <a:cs typeface="Times New Roman"/>
                        </a:rPr>
                        <a:t>     </a:t>
                      </a:r>
                      <a:r>
                        <a:rPr lang="es-VE" sz="1600" b="0" u="none" dirty="0" smtClean="0">
                          <a:solidFill>
                            <a:schemeClr val="tx1"/>
                          </a:solidFill>
                          <a:latin typeface="Verdana"/>
                          <a:ea typeface="Times New Roman"/>
                          <a:cs typeface="Times New Roman"/>
                        </a:rPr>
                        <a:t>200</a:t>
                      </a:r>
                    </a:p>
                    <a:p>
                      <a:pPr algn="just">
                        <a:lnSpc>
                          <a:spcPct val="115000"/>
                        </a:lnSpc>
                        <a:spcAft>
                          <a:spcPts val="0"/>
                        </a:spcAft>
                      </a:pPr>
                      <a:r>
                        <a:rPr lang="es-VE" sz="1600" b="0" dirty="0" smtClean="0">
                          <a:solidFill>
                            <a:schemeClr val="tx1"/>
                          </a:solidFill>
                          <a:latin typeface="Verdana"/>
                          <a:ea typeface="Times New Roman"/>
                          <a:cs typeface="Times New Roman"/>
                        </a:rPr>
                        <a:t>    (1.15)</a:t>
                      </a:r>
                      <a:r>
                        <a:rPr lang="es-VE" sz="1600" b="0" baseline="30000" dirty="0" smtClean="0">
                          <a:solidFill>
                            <a:schemeClr val="tx1"/>
                          </a:solidFill>
                          <a:latin typeface="Verdana"/>
                          <a:ea typeface="Times New Roman"/>
                          <a:cs typeface="Times New Roman"/>
                        </a:rPr>
                        <a:t>1</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0" dirty="0">
                          <a:solidFill>
                            <a:schemeClr val="tx1"/>
                          </a:solidFill>
                          <a:latin typeface="Verdana"/>
                          <a:ea typeface="Times New Roman"/>
                          <a:cs typeface="Times New Roman"/>
                        </a:rPr>
                        <a:t>+</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0" dirty="0" smtClean="0">
                          <a:solidFill>
                            <a:schemeClr val="tx1"/>
                          </a:solidFill>
                          <a:latin typeface="Verdana"/>
                          <a:ea typeface="Times New Roman"/>
                          <a:cs typeface="Times New Roman"/>
                        </a:rPr>
                        <a:t>     300</a:t>
                      </a:r>
                    </a:p>
                    <a:p>
                      <a:pPr algn="just">
                        <a:lnSpc>
                          <a:spcPct val="115000"/>
                        </a:lnSpc>
                        <a:spcAft>
                          <a:spcPts val="0"/>
                        </a:spcAft>
                      </a:pPr>
                      <a:r>
                        <a:rPr lang="es-VE" sz="1600" b="0" dirty="0" smtClean="0">
                          <a:solidFill>
                            <a:schemeClr val="tx1"/>
                          </a:solidFill>
                          <a:latin typeface="Verdana"/>
                          <a:ea typeface="Times New Roman"/>
                          <a:cs typeface="Times New Roman"/>
                        </a:rPr>
                        <a:t>    (1.15)</a:t>
                      </a:r>
                      <a:r>
                        <a:rPr lang="es-VE" sz="1600" b="0" baseline="30000" dirty="0" smtClean="0">
                          <a:solidFill>
                            <a:schemeClr val="tx1"/>
                          </a:solidFill>
                          <a:latin typeface="Verdana"/>
                          <a:ea typeface="Times New Roman"/>
                          <a:cs typeface="Times New Roman"/>
                        </a:rPr>
                        <a:t>2</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0" dirty="0">
                          <a:solidFill>
                            <a:schemeClr val="tx1"/>
                          </a:solidFill>
                          <a:latin typeface="Verdana"/>
                          <a:ea typeface="Times New Roman"/>
                          <a:cs typeface="Times New Roman"/>
                        </a:rPr>
                        <a:t>+</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0" dirty="0" smtClean="0">
                          <a:solidFill>
                            <a:schemeClr val="tx1"/>
                          </a:solidFill>
                          <a:latin typeface="Verdana"/>
                          <a:ea typeface="Times New Roman"/>
                          <a:cs typeface="Times New Roman"/>
                        </a:rPr>
                        <a:t>   300</a:t>
                      </a:r>
                    </a:p>
                    <a:p>
                      <a:pPr algn="just">
                        <a:lnSpc>
                          <a:spcPct val="115000"/>
                        </a:lnSpc>
                        <a:spcAft>
                          <a:spcPts val="0"/>
                        </a:spcAft>
                      </a:pPr>
                      <a:r>
                        <a:rPr lang="es-VE" sz="1600" b="0" dirty="0" smtClean="0">
                          <a:solidFill>
                            <a:schemeClr val="tx1"/>
                          </a:solidFill>
                          <a:latin typeface="Verdana"/>
                          <a:ea typeface="Times New Roman"/>
                          <a:cs typeface="Times New Roman"/>
                        </a:rPr>
                        <a:t>  (1.15)</a:t>
                      </a:r>
                      <a:r>
                        <a:rPr lang="es-VE" sz="1600" b="0" baseline="30000" dirty="0" smtClean="0">
                          <a:solidFill>
                            <a:schemeClr val="tx1"/>
                          </a:solidFill>
                          <a:latin typeface="Verdana"/>
                          <a:ea typeface="Times New Roman"/>
                          <a:cs typeface="Times New Roman"/>
                        </a:rPr>
                        <a:t>3</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0" dirty="0">
                          <a:solidFill>
                            <a:schemeClr val="tx1"/>
                          </a:solidFill>
                          <a:latin typeface="Verdana"/>
                          <a:ea typeface="Times New Roman"/>
                          <a:cs typeface="Times New Roman"/>
                        </a:rPr>
                        <a:t>+</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0" dirty="0" smtClean="0">
                          <a:solidFill>
                            <a:schemeClr val="tx1"/>
                          </a:solidFill>
                          <a:latin typeface="Verdana"/>
                          <a:ea typeface="Times New Roman"/>
                          <a:cs typeface="Times New Roman"/>
                        </a:rPr>
                        <a:t>   200  </a:t>
                      </a:r>
                    </a:p>
                    <a:p>
                      <a:pPr algn="just">
                        <a:lnSpc>
                          <a:spcPct val="115000"/>
                        </a:lnSpc>
                        <a:spcAft>
                          <a:spcPts val="0"/>
                        </a:spcAft>
                      </a:pPr>
                      <a:r>
                        <a:rPr lang="es-VE" sz="1600" b="0" dirty="0" smtClean="0">
                          <a:solidFill>
                            <a:schemeClr val="tx1"/>
                          </a:solidFill>
                          <a:latin typeface="Verdana"/>
                          <a:ea typeface="Times New Roman"/>
                          <a:cs typeface="Times New Roman"/>
                        </a:rPr>
                        <a:t> ( 1.15)</a:t>
                      </a:r>
                      <a:r>
                        <a:rPr lang="es-VE" sz="1600" b="0" baseline="30000" dirty="0" smtClean="0">
                          <a:solidFill>
                            <a:schemeClr val="tx1"/>
                          </a:solidFill>
                          <a:latin typeface="Verdana"/>
                          <a:ea typeface="Times New Roman"/>
                          <a:cs typeface="Times New Roman"/>
                        </a:rPr>
                        <a:t>4</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0" dirty="0">
                          <a:solidFill>
                            <a:schemeClr val="tx1"/>
                          </a:solidFill>
                          <a:latin typeface="Verdana"/>
                          <a:ea typeface="Times New Roman"/>
                          <a:cs typeface="Times New Roman"/>
                        </a:rPr>
                        <a:t>+</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0" dirty="0" smtClean="0">
                          <a:solidFill>
                            <a:schemeClr val="tx1"/>
                          </a:solidFill>
                          <a:latin typeface="Verdana"/>
                          <a:ea typeface="Times New Roman"/>
                          <a:cs typeface="Times New Roman"/>
                        </a:rPr>
                        <a:t> 500</a:t>
                      </a:r>
                    </a:p>
                    <a:p>
                      <a:pPr algn="just">
                        <a:lnSpc>
                          <a:spcPct val="115000"/>
                        </a:lnSpc>
                        <a:spcAft>
                          <a:spcPts val="0"/>
                        </a:spcAft>
                      </a:pPr>
                      <a:r>
                        <a:rPr lang="es-VE" sz="1600" b="0" dirty="0" smtClean="0">
                          <a:solidFill>
                            <a:schemeClr val="tx1"/>
                          </a:solidFill>
                          <a:latin typeface="Verdana"/>
                          <a:ea typeface="Times New Roman"/>
                          <a:cs typeface="Times New Roman"/>
                        </a:rPr>
                        <a:t>(1.15)</a:t>
                      </a:r>
                      <a:r>
                        <a:rPr lang="es-VE" sz="1600" b="0" baseline="30000" dirty="0" smtClean="0">
                          <a:solidFill>
                            <a:schemeClr val="tx1"/>
                          </a:solidFill>
                          <a:latin typeface="Verdana"/>
                          <a:ea typeface="Times New Roman"/>
                          <a:cs typeface="Times New Roman"/>
                        </a:rPr>
                        <a:t>5</a:t>
                      </a:r>
                      <a:endParaRPr lang="es-VE" sz="1600" b="0" dirty="0">
                        <a:solidFill>
                          <a:schemeClr val="tx1"/>
                        </a:solidFill>
                        <a:latin typeface="Calibri"/>
                        <a:ea typeface="Calibri"/>
                        <a:cs typeface="Times New Roman"/>
                      </a:endParaRPr>
                    </a:p>
                  </a:txBody>
                  <a:tcPr marL="0" marR="0" marT="0" marB="0" anchor="ctr">
                    <a:lnL>
                      <a:noFill/>
                    </a:lnL>
                    <a:lnR>
                      <a:noFill/>
                    </a:lnR>
                    <a:lnT>
                      <a:noFill/>
                    </a:lnT>
                    <a:lnB>
                      <a:noFill/>
                    </a:lnB>
                    <a:noFill/>
                  </a:tcPr>
                </a:tc>
              </a:tr>
            </a:tbl>
          </a:graphicData>
        </a:graphic>
      </p:graphicFrame>
      <p:pic>
        <p:nvPicPr>
          <p:cNvPr id="7" name="6 Imagen" descr="http://www.pymesfuturo.com/valor_3.gif"/>
          <p:cNvPicPr/>
          <p:nvPr/>
        </p:nvPicPr>
        <p:blipFill>
          <a:blip r:embed="rId2" cstate="print"/>
          <a:srcRect/>
          <a:stretch>
            <a:fillRect/>
          </a:stretch>
        </p:blipFill>
        <p:spPr bwMode="auto">
          <a:xfrm>
            <a:off x="359024" y="3429000"/>
            <a:ext cx="8784976" cy="1296144"/>
          </a:xfrm>
          <a:prstGeom prst="rect">
            <a:avLst/>
          </a:prstGeom>
          <a:noFill/>
          <a:ln w="9525">
            <a:noFill/>
            <a:miter lim="800000"/>
            <a:headEnd/>
            <a:tailEnd/>
          </a:ln>
        </p:spPr>
      </p:pic>
      <p:cxnSp>
        <p:nvCxnSpPr>
          <p:cNvPr id="4" name="3 Conector recto"/>
          <p:cNvCxnSpPr/>
          <p:nvPr/>
        </p:nvCxnSpPr>
        <p:spPr bwMode="auto">
          <a:xfrm>
            <a:off x="359024" y="5445224"/>
            <a:ext cx="684584"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8" name="7 Conector recto"/>
          <p:cNvCxnSpPr/>
          <p:nvPr/>
        </p:nvCxnSpPr>
        <p:spPr bwMode="auto">
          <a:xfrm>
            <a:off x="1979712" y="5445224"/>
            <a:ext cx="648072"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11" name="10 Conector recto"/>
          <p:cNvCxnSpPr/>
          <p:nvPr/>
        </p:nvCxnSpPr>
        <p:spPr bwMode="auto">
          <a:xfrm>
            <a:off x="3779912" y="5445224"/>
            <a:ext cx="792088"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13" name="12 Conector recto"/>
          <p:cNvCxnSpPr/>
          <p:nvPr/>
        </p:nvCxnSpPr>
        <p:spPr bwMode="auto">
          <a:xfrm>
            <a:off x="5508104" y="5445224"/>
            <a:ext cx="720080"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15" name="14 Conector recto"/>
          <p:cNvCxnSpPr/>
          <p:nvPr/>
        </p:nvCxnSpPr>
        <p:spPr bwMode="auto">
          <a:xfrm>
            <a:off x="7236296" y="5445224"/>
            <a:ext cx="792088"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hlinkClick r:id="rId3" action="ppaction://hlinkfile"/>
              </a:rPr>
              <a:t>CALCULO DEL VPN: A</a:t>
            </a:r>
            <a:endParaRPr lang="es-VE" sz="3200" dirty="0"/>
          </a:p>
        </p:txBody>
      </p:sp>
      <p:graphicFrame>
        <p:nvGraphicFramePr>
          <p:cNvPr id="6" name="5 Tabla"/>
          <p:cNvGraphicFramePr>
            <a:graphicFrameLocks noGrp="1"/>
          </p:cNvGraphicFramePr>
          <p:nvPr/>
        </p:nvGraphicFramePr>
        <p:xfrm>
          <a:off x="0" y="3429000"/>
          <a:ext cx="9143999" cy="982970"/>
        </p:xfrm>
        <a:graphic>
          <a:graphicData uri="http://schemas.openxmlformats.org/drawingml/2006/table">
            <a:tbl>
              <a:tblPr/>
              <a:tblGrid>
                <a:gridCol w="1686060"/>
                <a:gridCol w="224878"/>
                <a:gridCol w="1724068"/>
                <a:gridCol w="149919"/>
                <a:gridCol w="1724068"/>
                <a:gridCol w="149919"/>
                <a:gridCol w="1649392"/>
                <a:gridCol w="216024"/>
                <a:gridCol w="1619671"/>
              </a:tblGrid>
              <a:tr h="982970">
                <a:tc>
                  <a:txBody>
                    <a:bodyPr/>
                    <a:lstStyle/>
                    <a:p>
                      <a:pPr algn="just">
                        <a:lnSpc>
                          <a:spcPct val="115000"/>
                        </a:lnSpc>
                        <a:spcAft>
                          <a:spcPts val="0"/>
                        </a:spcAft>
                      </a:pPr>
                      <a:r>
                        <a:rPr lang="es-VE" sz="1600" b="1" dirty="0">
                          <a:solidFill>
                            <a:schemeClr val="tx1"/>
                          </a:solidFill>
                          <a:latin typeface="Verdana"/>
                          <a:ea typeface="Times New Roman"/>
                          <a:cs typeface="Times New Roman"/>
                        </a:rPr>
                        <a:t>[200÷(1.15)</a:t>
                      </a:r>
                      <a:r>
                        <a:rPr lang="es-VE" sz="1600" b="1" baseline="30000" dirty="0">
                          <a:solidFill>
                            <a:schemeClr val="tx1"/>
                          </a:solidFill>
                          <a:latin typeface="Verdana"/>
                          <a:ea typeface="Times New Roman"/>
                          <a:cs typeface="Times New Roman"/>
                        </a:rPr>
                        <a:t>1</a:t>
                      </a: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[300÷(1.15)</a:t>
                      </a:r>
                      <a:r>
                        <a:rPr lang="es-VE" sz="1600" b="1" baseline="30000" dirty="0">
                          <a:solidFill>
                            <a:schemeClr val="tx1"/>
                          </a:solidFill>
                          <a:latin typeface="Verdana"/>
                          <a:ea typeface="Times New Roman"/>
                          <a:cs typeface="Times New Roman"/>
                        </a:rPr>
                        <a:t>2</a:t>
                      </a: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[300÷(1.15)</a:t>
                      </a:r>
                      <a:r>
                        <a:rPr lang="es-VE" sz="1600" b="1" baseline="30000" dirty="0">
                          <a:solidFill>
                            <a:schemeClr val="tx1"/>
                          </a:solidFill>
                          <a:latin typeface="Verdana"/>
                          <a:ea typeface="Times New Roman"/>
                          <a:cs typeface="Times New Roman"/>
                        </a:rPr>
                        <a:t>3</a:t>
                      </a: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[200÷(1.15)</a:t>
                      </a:r>
                      <a:r>
                        <a:rPr lang="es-VE" sz="1600" b="1" baseline="30000" dirty="0">
                          <a:solidFill>
                            <a:schemeClr val="tx1"/>
                          </a:solidFill>
                          <a:latin typeface="Verdana"/>
                          <a:ea typeface="Times New Roman"/>
                          <a:cs typeface="Times New Roman"/>
                        </a:rPr>
                        <a:t>4</a:t>
                      </a: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noFill/>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VE" sz="1600" b="1" dirty="0">
                          <a:solidFill>
                            <a:schemeClr val="tx1"/>
                          </a:solidFill>
                          <a:latin typeface="Verdana"/>
                          <a:ea typeface="Times New Roman"/>
                          <a:cs typeface="Times New Roman"/>
                        </a:rPr>
                        <a:t>[500÷(1.15)</a:t>
                      </a:r>
                      <a:r>
                        <a:rPr lang="es-VE" sz="1600" b="1" baseline="30000" dirty="0">
                          <a:solidFill>
                            <a:schemeClr val="tx1"/>
                          </a:solidFill>
                          <a:latin typeface="Verdana"/>
                          <a:ea typeface="Times New Roman"/>
                          <a:cs typeface="Times New Roman"/>
                        </a:rPr>
                        <a:t>5</a:t>
                      </a:r>
                      <a:r>
                        <a:rPr lang="es-VE" sz="1600" b="1" dirty="0">
                          <a:solidFill>
                            <a:schemeClr val="tx1"/>
                          </a:solidFill>
                          <a:latin typeface="Verdana"/>
                          <a:ea typeface="Times New Roman"/>
                          <a:cs typeface="Times New Roman"/>
                        </a:rPr>
                        <a:t>]</a:t>
                      </a:r>
                      <a:endParaRPr lang="es-VE" sz="1600" b="1" dirty="0">
                        <a:solidFill>
                          <a:schemeClr val="tx1"/>
                        </a:solidFill>
                        <a:latin typeface="Calibri"/>
                        <a:ea typeface="Calibri"/>
                        <a:cs typeface="Times New Roman"/>
                      </a:endParaRPr>
                    </a:p>
                  </a:txBody>
                  <a:tcPr marL="0" marR="0" marT="0" marB="0" anchor="ctr">
                    <a:lnL>
                      <a:noFill/>
                    </a:lnL>
                    <a:lnR>
                      <a:noFill/>
                    </a:lnR>
                    <a:lnT>
                      <a:noFill/>
                    </a:lnT>
                    <a:lnB>
                      <a:noFill/>
                    </a:lnB>
                    <a:noFill/>
                  </a:tcPr>
                </a:tc>
              </a:tr>
            </a:tbl>
          </a:graphicData>
        </a:graphic>
      </p:graphicFrame>
      <p:pic>
        <p:nvPicPr>
          <p:cNvPr id="7" name="6 Imagen" descr="http://www.pymesfuturo.com/valor_3.gif"/>
          <p:cNvPicPr/>
          <p:nvPr/>
        </p:nvPicPr>
        <p:blipFill>
          <a:blip r:embed="rId4" cstate="print"/>
          <a:srcRect/>
          <a:stretch>
            <a:fillRect/>
          </a:stretch>
        </p:blipFill>
        <p:spPr bwMode="auto">
          <a:xfrm>
            <a:off x="1475656" y="1628800"/>
            <a:ext cx="5976664" cy="1296144"/>
          </a:xfrm>
          <a:prstGeom prst="rect">
            <a:avLst/>
          </a:prstGeom>
          <a:noFill/>
          <a:ln w="9525">
            <a:noFill/>
            <a:miter lim="800000"/>
            <a:headEnd/>
            <a:tailEnd/>
          </a:ln>
        </p:spPr>
      </p:pic>
      <p:sp>
        <p:nvSpPr>
          <p:cNvPr id="8" name="7 Rectángulo"/>
          <p:cNvSpPr/>
          <p:nvPr/>
        </p:nvSpPr>
        <p:spPr bwMode="auto">
          <a:xfrm>
            <a:off x="0" y="4725144"/>
            <a:ext cx="9144000" cy="648072"/>
          </a:xfrm>
          <a:prstGeom prst="rect">
            <a:avLst/>
          </a:prstGeom>
          <a:solidFill>
            <a:schemeClr val="accent1"/>
          </a:solidFill>
          <a:ln w="12700" cap="sq" cmpd="sng" algn="ctr">
            <a:solidFill>
              <a:schemeClr val="tx1"/>
            </a:solidFill>
            <a:prstDash val="solid"/>
            <a:miter lim="800000"/>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s-VE" sz="1600" b="1" i="0" u="none" strike="noStrike" cap="none" normalizeH="0" baseline="0" dirty="0" smtClean="0">
                <a:ln>
                  <a:noFill/>
                </a:ln>
                <a:solidFill>
                  <a:schemeClr val="tx1"/>
                </a:solidFill>
                <a:effectLst/>
                <a:latin typeface="Tahoma" pitchFamily="34" charset="0"/>
              </a:rPr>
              <a:t> 173,91</a:t>
            </a:r>
            <a:r>
              <a:rPr lang="es-VE" sz="1600" b="1" dirty="0" smtClean="0">
                <a:solidFill>
                  <a:srgbClr val="FF0000"/>
                </a:solidFill>
                <a:latin typeface="Verdana"/>
                <a:cs typeface="Times New Roman"/>
              </a:rPr>
              <a:t>        </a:t>
            </a:r>
            <a:r>
              <a:rPr lang="es-VE" sz="1600" b="1" dirty="0" smtClean="0">
                <a:latin typeface="Verdana"/>
                <a:cs typeface="Times New Roman"/>
              </a:rPr>
              <a:t>+      227,27      +        197,37   +    114,29      +   248,76 : 961,60</a:t>
            </a:r>
            <a:endParaRPr kumimoji="0" lang="es-VE" sz="1600" b="1" i="0" u="none" strike="noStrike" cap="none" normalizeH="0" baseline="0" dirty="0" smtClean="0">
              <a:ln>
                <a:noFill/>
              </a:ln>
              <a:effectLst/>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hlinkClick r:id="rId3" action="ppaction://hlinkfile"/>
              </a:rPr>
              <a:t>CALCULO DEL VPN A.xlsx</a:t>
            </a:r>
            <a:endParaRPr lang="es-VE" sz="3200" dirty="0"/>
          </a:p>
        </p:txBody>
      </p:sp>
      <p:sp>
        <p:nvSpPr>
          <p:cNvPr id="8" name="7 Rectángulo"/>
          <p:cNvSpPr/>
          <p:nvPr/>
        </p:nvSpPr>
        <p:spPr bwMode="auto">
          <a:xfrm>
            <a:off x="0" y="1556792"/>
            <a:ext cx="9144000" cy="864096"/>
          </a:xfrm>
          <a:prstGeom prst="rect">
            <a:avLst/>
          </a:prstGeom>
          <a:solidFill>
            <a:schemeClr val="accent1"/>
          </a:solidFill>
          <a:ln w="12700" cap="sq" cmpd="sng" algn="ctr">
            <a:solidFill>
              <a:schemeClr val="tx1"/>
            </a:solidFill>
            <a:prstDash val="solid"/>
            <a:miter lim="800000"/>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s-VE" sz="1600" b="1" i="0" u="none" strike="noStrike" cap="none" normalizeH="0" baseline="0" dirty="0" smtClean="0">
                <a:ln>
                  <a:noFill/>
                </a:ln>
                <a:solidFill>
                  <a:schemeClr val="tx1"/>
                </a:solidFill>
                <a:effectLst/>
                <a:latin typeface="Tahoma" pitchFamily="34" charset="0"/>
              </a:rPr>
              <a:t> 173,91</a:t>
            </a:r>
            <a:r>
              <a:rPr lang="es-VE" sz="1600" b="1" dirty="0" smtClean="0">
                <a:solidFill>
                  <a:srgbClr val="FF0000"/>
                </a:solidFill>
                <a:latin typeface="Verdana"/>
                <a:cs typeface="Times New Roman"/>
              </a:rPr>
              <a:t>        </a:t>
            </a:r>
            <a:r>
              <a:rPr lang="es-VE" sz="1600" b="1" dirty="0" smtClean="0">
                <a:latin typeface="Verdana"/>
                <a:cs typeface="Times New Roman"/>
              </a:rPr>
              <a:t>+      227,27      +        197,37   +    114,29      +   248,76 :   </a:t>
            </a:r>
            <a:r>
              <a:rPr lang="es-VE" sz="1600" b="1" dirty="0" smtClean="0">
                <a:solidFill>
                  <a:srgbClr val="4827D5"/>
                </a:solidFill>
                <a:latin typeface="Verdana"/>
                <a:cs typeface="Times New Roman"/>
              </a:rPr>
              <a:t>961,60</a:t>
            </a:r>
            <a:endParaRPr kumimoji="0" lang="es-VE" sz="1600" b="1" i="0" u="none" strike="noStrike" cap="none" normalizeH="0" baseline="0" dirty="0" smtClean="0">
              <a:ln>
                <a:noFill/>
              </a:ln>
              <a:solidFill>
                <a:srgbClr val="4827D5"/>
              </a:solidFill>
              <a:effectLst/>
              <a:latin typeface="Tahoma" pitchFamily="34" charset="0"/>
            </a:endParaRPr>
          </a:p>
        </p:txBody>
      </p:sp>
      <p:sp>
        <p:nvSpPr>
          <p:cNvPr id="10" name="9 CuadroTexto"/>
          <p:cNvSpPr txBox="1"/>
          <p:nvPr/>
        </p:nvSpPr>
        <p:spPr>
          <a:xfrm>
            <a:off x="1259632" y="3212976"/>
            <a:ext cx="6912768" cy="2554545"/>
          </a:xfrm>
          <a:prstGeom prst="rect">
            <a:avLst/>
          </a:prstGeom>
          <a:noFill/>
        </p:spPr>
        <p:txBody>
          <a:bodyPr wrap="square" rtlCol="0">
            <a:spAutoFit/>
          </a:bodyPr>
          <a:lstStyle/>
          <a:p>
            <a:r>
              <a:rPr lang="es-VE" dirty="0" smtClean="0"/>
              <a:t>   VPN:  - INV. INICIAL +  VP</a:t>
            </a:r>
          </a:p>
          <a:p>
            <a:endParaRPr lang="es-VE" dirty="0" smtClean="0"/>
          </a:p>
          <a:p>
            <a:r>
              <a:rPr lang="es-VE" dirty="0" smtClean="0"/>
              <a:t>   VPN: - 1.000  +  961,60</a:t>
            </a:r>
          </a:p>
          <a:p>
            <a:endParaRPr lang="es-VE" dirty="0" smtClean="0"/>
          </a:p>
          <a:p>
            <a:endParaRPr lang="es-VE" dirty="0"/>
          </a:p>
        </p:txBody>
      </p:sp>
      <p:sp>
        <p:nvSpPr>
          <p:cNvPr id="5" name="4 Rectángulo"/>
          <p:cNvSpPr/>
          <p:nvPr/>
        </p:nvSpPr>
        <p:spPr>
          <a:xfrm>
            <a:off x="3347864" y="5301208"/>
            <a:ext cx="2375971" cy="584775"/>
          </a:xfrm>
          <a:prstGeom prst="rect">
            <a:avLst/>
          </a:prstGeom>
        </p:spPr>
        <p:txBody>
          <a:bodyPr wrap="none">
            <a:spAutoFit/>
          </a:bodyPr>
          <a:lstStyle/>
          <a:p>
            <a:r>
              <a:rPr lang="es-VE" dirty="0" smtClean="0"/>
              <a:t>VPN: -38,40</a:t>
            </a:r>
            <a:endParaRPr lang="es-V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772400" cy="1143000"/>
          </a:xfrm>
        </p:spPr>
        <p:txBody>
          <a:bodyPr/>
          <a:lstStyle/>
          <a:p>
            <a:r>
              <a:rPr lang="es-VE" sz="3200" dirty="0" smtClean="0"/>
              <a:t>Determinación del VPN:</a:t>
            </a:r>
            <a:endParaRPr lang="es-VE" sz="3200" dirty="0"/>
          </a:p>
        </p:txBody>
      </p:sp>
      <p:sp>
        <p:nvSpPr>
          <p:cNvPr id="52225" name="Rectangle 1"/>
          <p:cNvSpPr>
            <a:spLocks noChangeArrowheads="1"/>
          </p:cNvSpPr>
          <p:nvPr/>
        </p:nvSpPr>
        <p:spPr bwMode="auto">
          <a:xfrm>
            <a:off x="0" y="143520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VPN(A) =-1.000+ 174+ 227 + 197 + 114 + 249</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VE"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VPN (A)= - 39</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VE"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El valor presente neto arroj</a:t>
            </a:r>
            <a:r>
              <a:rPr kumimoji="0" lang="es-VE" sz="2400" b="0" i="0" u="none" strike="noStrike" cap="none" normalizeH="0" baseline="0" dirty="0" smtClean="0">
                <a:ln>
                  <a:noFill/>
                </a:ln>
                <a:effectLst/>
                <a:latin typeface="Calibri"/>
                <a:ea typeface="Times New Roman" pitchFamily="18" charset="0"/>
                <a:cs typeface="Times New Roman" pitchFamily="18" charset="0"/>
              </a:rPr>
              <a:t>ó</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 un saldo negativo.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VE" sz="2400" dirty="0" smtClean="0">
              <a:latin typeface="Verdana"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Calibri"/>
                <a:ea typeface="Times New Roman" pitchFamily="18" charset="0"/>
                <a:cs typeface="Times New Roman" pitchFamily="18" charset="0"/>
              </a:rPr>
              <a:t> </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 Este valor de - 39.000 ser</a:t>
            </a:r>
            <a:r>
              <a:rPr kumimoji="0" lang="es-VE" sz="2400" b="0" i="0" u="none" strike="noStrike" cap="none" normalizeH="0" baseline="0" dirty="0" smtClean="0">
                <a:ln>
                  <a:noFill/>
                </a:ln>
                <a:effectLst/>
                <a:latin typeface="Calibri"/>
                <a:ea typeface="Times New Roman" pitchFamily="18" charset="0"/>
                <a:cs typeface="Times New Roman" pitchFamily="18" charset="0"/>
              </a:rPr>
              <a:t>í</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a el monto en que disminuir</a:t>
            </a:r>
            <a:r>
              <a:rPr kumimoji="0" lang="es-VE" sz="2400" b="0" i="0" u="none" strike="noStrike" cap="none" normalizeH="0" baseline="0" dirty="0" smtClean="0">
                <a:ln>
                  <a:noFill/>
                </a:ln>
                <a:effectLst/>
                <a:latin typeface="Calibri"/>
                <a:ea typeface="Times New Roman" pitchFamily="18" charset="0"/>
                <a:cs typeface="Times New Roman" pitchFamily="18" charset="0"/>
              </a:rPr>
              <a:t>í</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a el valor de la empresa en caso de ejecutarse el proyecto. </a:t>
            </a:r>
          </a:p>
          <a:p>
            <a:pPr marL="0" marR="0" lvl="0" indent="0" algn="just" defTabSz="914400" rtl="0" eaLnBrk="0" fontAlgn="base" latinLnBrk="0" hangingPunct="0">
              <a:lnSpc>
                <a:spcPct val="100000"/>
              </a:lnSpc>
              <a:spcBef>
                <a:spcPct val="0"/>
              </a:spcBef>
              <a:spcAft>
                <a:spcPct val="0"/>
              </a:spcAft>
              <a:buClrTx/>
              <a:buSzTx/>
              <a:buFontTx/>
              <a:buNone/>
              <a:tabLst/>
            </a:pPr>
            <a:endParaRPr lang="es-VE" sz="2400" dirty="0" smtClean="0">
              <a:latin typeface="Verdana"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VE" sz="2400" dirty="0" smtClean="0">
              <a:latin typeface="Verdana"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CONCLUSI</a:t>
            </a:r>
            <a:r>
              <a:rPr kumimoji="0" lang="es-VE" sz="2400" b="0" i="0" u="none" strike="noStrike" cap="none" normalizeH="0" baseline="0" dirty="0" smtClean="0">
                <a:ln>
                  <a:noFill/>
                </a:ln>
                <a:effectLst/>
                <a:latin typeface="Calibri"/>
                <a:ea typeface="Times New Roman" pitchFamily="18" charset="0"/>
                <a:cs typeface="Times New Roman" pitchFamily="18" charset="0"/>
              </a:rPr>
              <a:t>Ó</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N: el proyecto no debe ejecutarse.</a:t>
            </a:r>
            <a:endParaRPr kumimoji="0" lang="es-VE"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772400" cy="648072"/>
          </a:xfrm>
        </p:spPr>
        <p:txBody>
          <a:bodyPr/>
          <a:lstStyle/>
          <a:p>
            <a:r>
              <a:rPr lang="es-VE" sz="3200" dirty="0" smtClean="0"/>
              <a:t>Determinación del VPN: (B)</a:t>
            </a:r>
            <a:endParaRPr lang="es-VE" sz="3200" dirty="0"/>
          </a:p>
        </p:txBody>
      </p:sp>
      <p:sp>
        <p:nvSpPr>
          <p:cNvPr id="61441" name="Rectangle 1"/>
          <p:cNvSpPr>
            <a:spLocks noChangeArrowheads="1"/>
          </p:cNvSpPr>
          <p:nvPr/>
        </p:nvSpPr>
        <p:spPr bwMode="auto">
          <a:xfrm>
            <a:off x="0" y="1105000"/>
            <a:ext cx="896448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000" b="0" i="0" u="none" strike="noStrike" cap="none" normalizeH="0" baseline="0" dirty="0" smtClean="0">
                <a:ln>
                  <a:noFill/>
                </a:ln>
                <a:effectLst/>
                <a:latin typeface="Verdana" pitchFamily="34" charset="0"/>
                <a:ea typeface="Times New Roman" pitchFamily="18" charset="0"/>
                <a:cs typeface="Times New Roman" pitchFamily="18" charset="0"/>
              </a:rPr>
              <a:t>Ahora se tiene el proyecto B que tambi</a:t>
            </a:r>
            <a:r>
              <a:rPr kumimoji="0" lang="es-VE" sz="2000" b="0" i="0" u="none" strike="noStrike" cap="none" normalizeH="0" baseline="0" dirty="0" smtClean="0">
                <a:ln>
                  <a:noFill/>
                </a:ln>
                <a:effectLst/>
                <a:latin typeface="Calibri"/>
                <a:ea typeface="Times New Roman" pitchFamily="18" charset="0"/>
                <a:cs typeface="Times New Roman" pitchFamily="18" charset="0"/>
              </a:rPr>
              <a:t>é</a:t>
            </a:r>
            <a:r>
              <a:rPr kumimoji="0" lang="es-VE" sz="2000" b="0" i="0" u="none" strike="noStrike" cap="none" normalizeH="0" baseline="0" dirty="0" smtClean="0">
                <a:ln>
                  <a:noFill/>
                </a:ln>
                <a:effectLst/>
                <a:latin typeface="Verdana" pitchFamily="34" charset="0"/>
                <a:ea typeface="Times New Roman" pitchFamily="18" charset="0"/>
                <a:cs typeface="Times New Roman" pitchFamily="18" charset="0"/>
              </a:rPr>
              <a:t>n tiene una inversi</a:t>
            </a:r>
            <a:r>
              <a:rPr kumimoji="0" lang="es-VE" sz="2000" b="0" i="0" u="none" strike="noStrike" cap="none" normalizeH="0" baseline="0" dirty="0" smtClean="0">
                <a:ln>
                  <a:noFill/>
                </a:ln>
                <a:effectLst/>
                <a:latin typeface="Calibri"/>
                <a:ea typeface="Times New Roman" pitchFamily="18" charset="0"/>
                <a:cs typeface="Times New Roman" pitchFamily="18" charset="0"/>
              </a:rPr>
              <a:t>ó</a:t>
            </a:r>
            <a:r>
              <a:rPr kumimoji="0" lang="es-VE" sz="2000" b="0" i="0" u="none" strike="noStrike" cap="none" normalizeH="0" baseline="0" dirty="0" smtClean="0">
                <a:ln>
                  <a:noFill/>
                </a:ln>
                <a:effectLst/>
                <a:latin typeface="Verdana" pitchFamily="34" charset="0"/>
                <a:ea typeface="Times New Roman" pitchFamily="18" charset="0"/>
                <a:cs typeface="Times New Roman" pitchFamily="18" charset="0"/>
              </a:rPr>
              <a:t>n inicial de 1.000.000 pero diferentes flujos netos de efectivo durante los pr</a:t>
            </a:r>
            <a:r>
              <a:rPr kumimoji="0" lang="es-VE" sz="2000" b="0" i="0" u="none" strike="noStrike" cap="none" normalizeH="0" baseline="0" dirty="0" smtClean="0">
                <a:ln>
                  <a:noFill/>
                </a:ln>
                <a:effectLst/>
                <a:latin typeface="Calibri"/>
                <a:ea typeface="Times New Roman" pitchFamily="18" charset="0"/>
                <a:cs typeface="Times New Roman" pitchFamily="18" charset="0"/>
              </a:rPr>
              <a:t>ó</a:t>
            </a:r>
            <a:r>
              <a:rPr kumimoji="0" lang="es-VE" sz="2000" b="0" i="0" u="none" strike="noStrike" cap="none" normalizeH="0" baseline="0" dirty="0" smtClean="0">
                <a:ln>
                  <a:noFill/>
                </a:ln>
                <a:effectLst/>
                <a:latin typeface="Verdana" pitchFamily="34" charset="0"/>
                <a:ea typeface="Times New Roman" pitchFamily="18" charset="0"/>
                <a:cs typeface="Times New Roman" pitchFamily="18" charset="0"/>
              </a:rPr>
              <a:t>ximos cinco periodos as</a:t>
            </a:r>
            <a:r>
              <a:rPr kumimoji="0" lang="es-VE" sz="2000" b="0" i="0" u="none" strike="noStrike" cap="none" normalizeH="0" baseline="0" dirty="0" smtClean="0">
                <a:ln>
                  <a:noFill/>
                </a:ln>
                <a:effectLst/>
                <a:latin typeface="Calibri"/>
                <a:ea typeface="Times New Roman" pitchFamily="18" charset="0"/>
                <a:cs typeface="Times New Roman" pitchFamily="18" charset="0"/>
              </a:rPr>
              <a:t>í</a:t>
            </a:r>
            <a:r>
              <a:rPr kumimoji="0" lang="es-VE" sz="2000" b="0" i="0" u="none" strike="noStrike" cap="none" normalizeH="0" baseline="0" dirty="0" smtClean="0">
                <a:ln>
                  <a:noFill/>
                </a:ln>
                <a:effectLst/>
                <a:latin typeface="Verdana" pitchFamily="34" charset="0"/>
                <a:ea typeface="Times New Roman" pitchFamily="18" charset="0"/>
                <a:cs typeface="Times New Roman" pitchFamily="18" charset="0"/>
              </a:rPr>
              <a:t> (datos en miles </a:t>
            </a:r>
            <a:r>
              <a:rPr kumimoji="0" lang="es-VE" sz="2000" b="0" i="0" u="none" strike="noStrike" cap="none" normalizeH="0" baseline="0" smtClean="0">
                <a:ln>
                  <a:noFill/>
                </a:ln>
                <a:effectLst/>
                <a:latin typeface="Verdana" pitchFamily="34" charset="0"/>
                <a:ea typeface="Times New Roman" pitchFamily="18" charset="0"/>
                <a:cs typeface="Times New Roman" pitchFamily="18" charset="0"/>
              </a:rPr>
              <a:t>de Bs):</a:t>
            </a:r>
            <a:endParaRPr kumimoji="0" lang="es-VE" sz="2000" b="0" i="0" u="none" strike="noStrike" cap="none" normalizeH="0" baseline="0" dirty="0" smtClean="0">
              <a:ln>
                <a:noFill/>
              </a:ln>
              <a:effectLst/>
              <a:latin typeface="Arial" pitchFamily="34" charset="0"/>
              <a:cs typeface="Arial" pitchFamily="34" charset="0"/>
            </a:endParaRPr>
          </a:p>
        </p:txBody>
      </p:sp>
      <p:graphicFrame>
        <p:nvGraphicFramePr>
          <p:cNvPr id="5" name="4 Tabla"/>
          <p:cNvGraphicFramePr>
            <a:graphicFrameLocks noGrp="1"/>
          </p:cNvGraphicFramePr>
          <p:nvPr/>
        </p:nvGraphicFramePr>
        <p:xfrm>
          <a:off x="1828800" y="3304794"/>
          <a:ext cx="5486400" cy="248412"/>
        </p:xfrm>
        <a:graphic>
          <a:graphicData uri="http://schemas.openxmlformats.org/drawingml/2006/table">
            <a:tbl>
              <a:tblPr/>
              <a:tblGrid>
                <a:gridCol w="2743200"/>
                <a:gridCol w="2743200"/>
              </a:tblGrid>
              <a:tr h="0">
                <a:tc>
                  <a:txBody>
                    <a:bodyPr/>
                    <a:lstStyle/>
                    <a:p>
                      <a:pPr>
                        <a:lnSpc>
                          <a:spcPct val="115000"/>
                        </a:lnSpc>
                        <a:spcAft>
                          <a:spcPts val="0"/>
                        </a:spcAft>
                      </a:pPr>
                      <a:endParaRPr lang="es-VE" sz="1200">
                        <a:solidFill>
                          <a:srgbClr val="000099"/>
                        </a:solidFill>
                        <a:latin typeface="Times New Roman"/>
                        <a:ea typeface="Times New Roman"/>
                        <a:cs typeface="Times New Roman"/>
                      </a:endParaRPr>
                    </a:p>
                  </a:txBody>
                  <a:tcPr marL="19050" marR="19050" marT="19050" marB="19050" anchor="ctr">
                    <a:lnL>
                      <a:noFill/>
                    </a:lnL>
                    <a:lnR>
                      <a:noFill/>
                    </a:lnR>
                    <a:lnT>
                      <a:noFill/>
                    </a:lnT>
                    <a:lnB>
                      <a:noFill/>
                    </a:lnB>
                  </a:tcPr>
                </a:tc>
                <a:tc>
                  <a:txBody>
                    <a:bodyPr/>
                    <a:lstStyle/>
                    <a:p>
                      <a:pPr>
                        <a:lnSpc>
                          <a:spcPct val="115000"/>
                        </a:lnSpc>
                      </a:pPr>
                      <a:endParaRPr lang="es-VE" sz="1100" dirty="0">
                        <a:latin typeface="Calibri"/>
                        <a:ea typeface="Times New Roman"/>
                        <a:cs typeface="Times New Roman"/>
                      </a:endParaRPr>
                    </a:p>
                  </a:txBody>
                  <a:tcPr marL="19050" marR="19050" marT="19050" marB="19050" anchor="ctr">
                    <a:lnL>
                      <a:noFill/>
                    </a:lnL>
                    <a:lnR>
                      <a:noFill/>
                    </a:lnR>
                    <a:lnT>
                      <a:noFill/>
                    </a:lnT>
                    <a:lnB>
                      <a:noFill/>
                    </a:lnB>
                  </a:tcPr>
                </a:tc>
              </a:tr>
            </a:tbl>
          </a:graphicData>
        </a:graphic>
      </p:graphicFrame>
      <p:pic>
        <p:nvPicPr>
          <p:cNvPr id="61442" name="Imagen 3" descr="http://www.pymesfuturo.com/valor_4.gif"/>
          <p:cNvPicPr>
            <a:picLocks noChangeAspect="1" noChangeArrowheads="1"/>
          </p:cNvPicPr>
          <p:nvPr/>
        </p:nvPicPr>
        <p:blipFill>
          <a:blip r:embed="rId2" cstate="print"/>
          <a:srcRect/>
          <a:stretch>
            <a:fillRect/>
          </a:stretch>
        </p:blipFill>
        <p:spPr bwMode="auto">
          <a:xfrm>
            <a:off x="1475656" y="2636912"/>
            <a:ext cx="6120680" cy="1152128"/>
          </a:xfrm>
          <a:prstGeom prst="rect">
            <a:avLst/>
          </a:prstGeom>
          <a:noFill/>
        </p:spPr>
      </p:pic>
      <p:sp>
        <p:nvSpPr>
          <p:cNvPr id="61443" name="Rectangle 3"/>
          <p:cNvSpPr>
            <a:spLocks noChangeArrowheads="1"/>
          </p:cNvSpPr>
          <p:nvPr/>
        </p:nvSpPr>
        <p:spPr bwMode="auto">
          <a:xfrm>
            <a:off x="539552" y="4293096"/>
            <a:ext cx="828092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Tal y como se procedi</a:t>
            </a:r>
            <a:r>
              <a:rPr kumimoji="0" lang="es-VE" sz="2400" b="0" i="0" u="none" strike="noStrike" cap="none" normalizeH="0" baseline="0" dirty="0" smtClean="0">
                <a:ln>
                  <a:noFill/>
                </a:ln>
                <a:effectLst/>
                <a:latin typeface="Calibri"/>
                <a:ea typeface="Times New Roman" pitchFamily="18" charset="0"/>
                <a:cs typeface="Times New Roman" pitchFamily="18" charset="0"/>
              </a:rPr>
              <a:t>ó</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 con el proyecto A, se toma como costo de capital o tasa de descuento al 15%.</a:t>
            </a:r>
            <a:r>
              <a:rPr kumimoji="0" lang="es-VE" sz="2400" b="0" i="0" u="none" strike="noStrike" cap="none" normalizeH="0" baseline="0" dirty="0" smtClean="0">
                <a:ln>
                  <a:noFill/>
                </a:ln>
                <a:effectLst/>
                <a:latin typeface="Calibri"/>
                <a:ea typeface="Times New Roman" pitchFamily="18" charset="0"/>
                <a:cs typeface="Times New Roman" pitchFamily="18" charset="0"/>
              </a:rPr>
              <a:t> </a:t>
            </a:r>
            <a:r>
              <a:rPr kumimoji="0" lang="es-VE" sz="2400" b="0" i="0" u="none" strike="noStrike" cap="none" normalizeH="0" baseline="0" dirty="0" smtClean="0">
                <a:ln>
                  <a:noFill/>
                </a:ln>
                <a:effectLst/>
                <a:latin typeface="Verdana" pitchFamily="34" charset="0"/>
                <a:ea typeface="Times New Roman" pitchFamily="18" charset="0"/>
                <a:cs typeface="Times New Roman" pitchFamily="18" charset="0"/>
              </a:rPr>
              <a:t> Se trae al periodo cero los valores de cada uno de los FNE.</a:t>
            </a:r>
            <a:endParaRPr kumimoji="0" lang="es-VE"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5124" name="Rectangle 4"/>
          <p:cNvSpPr>
            <a:spLocks noGrp="1" noChangeArrowheads="1"/>
          </p:cNvSpPr>
          <p:nvPr>
            <p:ph type="body" idx="1"/>
          </p:nvPr>
        </p:nvSpPr>
        <p:spPr/>
        <p:txBody>
          <a:bodyPr/>
          <a:lstStyle/>
          <a:p>
            <a:pPr marL="0" indent="0" algn="just">
              <a:spcBef>
                <a:spcPct val="50000"/>
              </a:spcBef>
              <a:buFontTx/>
              <a:buNone/>
            </a:pPr>
            <a:r>
              <a:rPr lang="es-ES_tradnl" sz="2800">
                <a:latin typeface="Tahoma" pitchFamily="34" charset="0"/>
              </a:rPr>
              <a:t>De acuerdo con la calidad de la información el estudio del proyecto se puede clasificar en:</a:t>
            </a:r>
          </a:p>
          <a:p>
            <a:pPr marL="0" indent="0" algn="just">
              <a:spcBef>
                <a:spcPct val="50000"/>
              </a:spcBef>
              <a:buFontTx/>
              <a:buNone/>
            </a:pPr>
            <a:endParaRPr lang="es-ES_tradnl" sz="2800" b="1">
              <a:effectLst>
                <a:outerShdw blurRad="38100" dist="38100" dir="2700000" algn="tl">
                  <a:srgbClr val="000000"/>
                </a:outerShdw>
              </a:effectLst>
              <a:latin typeface="Tahoma" pitchFamily="34" charset="0"/>
            </a:endParaRPr>
          </a:p>
          <a:p>
            <a:pPr marL="0" indent="0" algn="just">
              <a:spcBef>
                <a:spcPct val="50000"/>
              </a:spcBef>
            </a:pPr>
            <a:r>
              <a:rPr lang="es-ES_tradnl" sz="2800">
                <a:latin typeface="Tahoma" pitchFamily="34" charset="0"/>
              </a:rPr>
              <a:t> Niveles de perfil de prefactibilidad y </a:t>
            </a:r>
          </a:p>
          <a:p>
            <a:pPr marL="0" indent="0" algn="just">
              <a:lnSpc>
                <a:spcPct val="40000"/>
              </a:lnSpc>
              <a:spcBef>
                <a:spcPct val="50000"/>
              </a:spcBef>
            </a:pPr>
            <a:endParaRPr lang="es-ES_tradnl" sz="2800">
              <a:latin typeface="Tahoma" pitchFamily="34" charset="0"/>
            </a:endParaRPr>
          </a:p>
          <a:p>
            <a:pPr marL="0" indent="0" algn="just">
              <a:spcBef>
                <a:spcPct val="50000"/>
              </a:spcBef>
            </a:pPr>
            <a:r>
              <a:rPr lang="es-ES_tradnl" sz="2800">
                <a:latin typeface="Tahoma" pitchFamily="34" charset="0"/>
              </a:rPr>
              <a:t> En niveles de perfil de factibilidad.</a:t>
            </a:r>
            <a:endParaRPr lang="es-ES_tradnl" sz="4000">
              <a:latin typeface="Tahoma" pitchFamily="34" charset="0"/>
            </a:endParaRPr>
          </a:p>
          <a:p>
            <a:pPr marL="0" indent="0"/>
            <a:endParaRPr lang="es-ES_tradnl"/>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792088"/>
          </a:xfrm>
        </p:spPr>
        <p:txBody>
          <a:bodyPr/>
          <a:lstStyle/>
          <a:p>
            <a:r>
              <a:rPr lang="es-VE" sz="3200" dirty="0" smtClean="0">
                <a:hlinkClick r:id="rId3" action="ppaction://hlinkfile"/>
              </a:rPr>
              <a:t>CALCULO DEL VPN-B.xlsx</a:t>
            </a:r>
            <a:r>
              <a:rPr lang="es-VE" sz="3200" dirty="0" smtClean="0"/>
              <a:t/>
            </a:r>
            <a:br>
              <a:rPr lang="es-VE" sz="3200" dirty="0" smtClean="0"/>
            </a:br>
            <a:endParaRPr lang="es-VE" sz="3200" dirty="0"/>
          </a:p>
        </p:txBody>
      </p:sp>
      <p:pic>
        <p:nvPicPr>
          <p:cNvPr id="9" name="Imagen 3" descr="http://www.pymesfuturo.com/valor_4.gif"/>
          <p:cNvPicPr>
            <a:picLocks noChangeAspect="1" noChangeArrowheads="1"/>
          </p:cNvPicPr>
          <p:nvPr/>
        </p:nvPicPr>
        <p:blipFill>
          <a:blip r:embed="rId4" cstate="print"/>
          <a:srcRect/>
          <a:stretch>
            <a:fillRect/>
          </a:stretch>
        </p:blipFill>
        <p:spPr bwMode="auto">
          <a:xfrm>
            <a:off x="1331640" y="1196752"/>
            <a:ext cx="6120680" cy="1152128"/>
          </a:xfrm>
          <a:prstGeom prst="rect">
            <a:avLst/>
          </a:prstGeom>
          <a:noFill/>
        </p:spPr>
      </p:pic>
      <p:sp>
        <p:nvSpPr>
          <p:cNvPr id="63489" name="Rectangle 1"/>
          <p:cNvSpPr>
            <a:spLocks noChangeArrowheads="1"/>
          </p:cNvSpPr>
          <p:nvPr/>
        </p:nvSpPr>
        <p:spPr bwMode="auto">
          <a:xfrm>
            <a:off x="683568" y="3026179"/>
            <a:ext cx="802838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1800" b="1" i="0" u="none" strike="noStrike" cap="none" normalizeH="0" baseline="0" dirty="0" smtClean="0">
                <a:ln>
                  <a:noFill/>
                </a:ln>
                <a:effectLst/>
                <a:latin typeface="+mn-lt"/>
                <a:ea typeface="Times New Roman" pitchFamily="18" charset="0"/>
                <a:cs typeface="Times New Roman" pitchFamily="18" charset="0"/>
              </a:rPr>
              <a:t>VPN(miles) =  -</a:t>
            </a:r>
            <a:r>
              <a:rPr kumimoji="0" lang="es-VE" sz="1800" b="1" i="0" u="none" strike="noStrike" cap="none" normalizeH="0" baseline="0" dirty="0" smtClean="0">
                <a:ln>
                  <a:noFill/>
                </a:ln>
                <a:effectLst/>
                <a:latin typeface="+mn-lt"/>
                <a:ea typeface="Times New Roman" pitchFamily="18" charset="0"/>
                <a:cs typeface="Times New Roman" pitchFamily="18" charset="0"/>
              </a:rPr>
              <a:t>1.000  + VP</a:t>
            </a:r>
            <a:endParaRPr kumimoji="0" lang="es-VE" sz="1800" b="1" i="0" u="none" strike="noStrike" cap="none" normalizeH="0" baseline="0" dirty="0" smtClean="0">
              <a:ln>
                <a:noFill/>
              </a:ln>
              <a:effectLst/>
              <a:latin typeface="+mn-lt"/>
              <a:ea typeface="Times New Roman" pitchFamily="18" charset="0"/>
              <a:cs typeface="Times New Roman" pitchFamily="18" charset="0"/>
            </a:endParaRPr>
          </a:p>
          <a:p>
            <a:pPr algn="just" eaLnBrk="1" hangingPunct="1"/>
            <a:r>
              <a:rPr kumimoji="0" lang="es-VE" sz="1800" b="1" i="0" u="none" strike="noStrike" cap="none" normalizeH="0" baseline="0" dirty="0" smtClean="0">
                <a:ln>
                  <a:noFill/>
                </a:ln>
                <a:effectLst/>
                <a:latin typeface="+mn-lt"/>
                <a:ea typeface="Times New Roman" pitchFamily="18" charset="0"/>
                <a:cs typeface="Times New Roman" pitchFamily="18" charset="0"/>
              </a:rPr>
              <a:t>[600÷(1.15)</a:t>
            </a:r>
            <a:r>
              <a:rPr kumimoji="0" lang="es-VE" sz="1800" b="1" i="0" u="none" strike="noStrike" cap="none" normalizeH="0" baseline="30000" dirty="0" smtClean="0">
                <a:ln>
                  <a:noFill/>
                </a:ln>
                <a:effectLst/>
                <a:latin typeface="+mn-lt"/>
                <a:ea typeface="Times New Roman" pitchFamily="18" charset="0"/>
                <a:cs typeface="Times New Roman" pitchFamily="18" charset="0"/>
              </a:rPr>
              <a:t>1</a:t>
            </a:r>
            <a:r>
              <a:rPr kumimoji="0" lang="es-VE" sz="1800" b="1" i="0" u="none" strike="noStrike" cap="none" normalizeH="0" baseline="0" dirty="0" smtClean="0">
                <a:ln>
                  <a:noFill/>
                </a:ln>
                <a:effectLst/>
                <a:latin typeface="+mn-lt"/>
                <a:ea typeface="Times New Roman" pitchFamily="18" charset="0"/>
                <a:cs typeface="Times New Roman" pitchFamily="18" charset="0"/>
              </a:rPr>
              <a:t>]   +</a:t>
            </a:r>
            <a:r>
              <a:rPr lang="es-VE" sz="1800" dirty="0" smtClean="0">
                <a:latin typeface="+mn-lt"/>
                <a:ea typeface="Times New Roman" pitchFamily="18" charset="0"/>
                <a:cs typeface="Times New Roman" pitchFamily="18" charset="0"/>
              </a:rPr>
              <a:t>521 </a:t>
            </a:r>
          </a:p>
          <a:p>
            <a:pPr algn="just" eaLnBrk="1" hangingPunct="1"/>
            <a:r>
              <a:rPr kumimoji="0" lang="es-VE" sz="1800" b="1" i="0" u="none" strike="noStrike" cap="none" normalizeH="0" baseline="0" dirty="0" smtClean="0">
                <a:ln>
                  <a:noFill/>
                </a:ln>
                <a:effectLst/>
                <a:latin typeface="+mn-lt"/>
                <a:ea typeface="Times New Roman" pitchFamily="18" charset="0"/>
                <a:cs typeface="Times New Roman" pitchFamily="18" charset="0"/>
              </a:rPr>
              <a:t>[300÷(1.15)</a:t>
            </a:r>
            <a:r>
              <a:rPr kumimoji="0" lang="es-VE" sz="1800" b="1" i="0" u="none" strike="noStrike" cap="none" normalizeH="0" baseline="30000" dirty="0" smtClean="0">
                <a:ln>
                  <a:noFill/>
                </a:ln>
                <a:effectLst/>
                <a:latin typeface="+mn-lt"/>
                <a:ea typeface="Times New Roman" pitchFamily="18" charset="0"/>
                <a:cs typeface="Times New Roman" pitchFamily="18" charset="0"/>
              </a:rPr>
              <a:t>2</a:t>
            </a:r>
            <a:r>
              <a:rPr kumimoji="0" lang="es-VE" sz="1800" b="1" i="0" u="none" strike="noStrike" cap="none" normalizeH="0" baseline="0" dirty="0" smtClean="0">
                <a:ln>
                  <a:noFill/>
                </a:ln>
                <a:effectLst/>
                <a:latin typeface="+mn-lt"/>
                <a:ea typeface="Times New Roman" pitchFamily="18" charset="0"/>
                <a:cs typeface="Times New Roman" pitchFamily="18" charset="0"/>
              </a:rPr>
              <a:t>]  +</a:t>
            </a:r>
            <a:r>
              <a:rPr lang="es-VE" sz="1800" dirty="0" smtClean="0">
                <a:latin typeface="+mn-lt"/>
                <a:ea typeface="Times New Roman" pitchFamily="18" charset="0"/>
                <a:cs typeface="Times New Roman" pitchFamily="18" charset="0"/>
              </a:rPr>
              <a:t> 227</a:t>
            </a:r>
            <a:endParaRPr kumimoji="0" lang="es-VE" sz="1800" b="1" i="0" u="none" strike="noStrike" cap="none" normalizeH="0" baseline="0" dirty="0" smtClean="0">
              <a:ln>
                <a:noFill/>
              </a:ln>
              <a:effectLst/>
              <a:latin typeface="+mn-lt"/>
              <a:ea typeface="Times New Roman" pitchFamily="18" charset="0"/>
              <a:cs typeface="Times New Roman" pitchFamily="18" charset="0"/>
            </a:endParaRPr>
          </a:p>
          <a:p>
            <a:pPr lvl="0" algn="just" eaLnBrk="1" hangingPunct="1"/>
            <a:r>
              <a:rPr kumimoji="0" lang="es-VE" sz="1800" b="1" i="0" u="none" strike="noStrike" cap="none" normalizeH="0" baseline="0" dirty="0" smtClean="0">
                <a:ln>
                  <a:noFill/>
                </a:ln>
                <a:effectLst/>
                <a:latin typeface="+mn-lt"/>
                <a:ea typeface="Times New Roman" pitchFamily="18" charset="0"/>
                <a:cs typeface="Times New Roman" pitchFamily="18" charset="0"/>
              </a:rPr>
              <a:t>[300÷(1.15)</a:t>
            </a:r>
            <a:r>
              <a:rPr kumimoji="0" lang="es-VE" sz="1800" b="1" i="0" u="none" strike="noStrike" cap="none" normalizeH="0" baseline="30000" dirty="0" smtClean="0">
                <a:ln>
                  <a:noFill/>
                </a:ln>
                <a:effectLst/>
                <a:latin typeface="+mn-lt"/>
                <a:ea typeface="Times New Roman" pitchFamily="18" charset="0"/>
                <a:cs typeface="Times New Roman" pitchFamily="18" charset="0"/>
              </a:rPr>
              <a:t>3</a:t>
            </a:r>
            <a:r>
              <a:rPr kumimoji="0" lang="es-VE" sz="1800" b="1" i="0" u="none" strike="noStrike" cap="none" normalizeH="0" baseline="0" dirty="0" smtClean="0">
                <a:ln>
                  <a:noFill/>
                </a:ln>
                <a:effectLst/>
                <a:latin typeface="+mn-lt"/>
                <a:ea typeface="Times New Roman" pitchFamily="18" charset="0"/>
                <a:cs typeface="Times New Roman" pitchFamily="18" charset="0"/>
              </a:rPr>
              <a:t>]  +</a:t>
            </a:r>
            <a:r>
              <a:rPr lang="es-VE" sz="1800" dirty="0">
                <a:latin typeface="+mn-lt"/>
                <a:ea typeface="Times New Roman" pitchFamily="18" charset="0"/>
                <a:cs typeface="Times New Roman" pitchFamily="18" charset="0"/>
              </a:rPr>
              <a:t>197</a:t>
            </a:r>
            <a:endParaRPr kumimoji="0" lang="es-VE" sz="1800" b="1" i="0" u="none" strike="noStrike" cap="none" normalizeH="0" baseline="0" dirty="0" smtClean="0">
              <a:ln>
                <a:noFill/>
              </a:ln>
              <a:effectLst/>
              <a:latin typeface="+mn-lt"/>
              <a:ea typeface="Times New Roman" pitchFamily="18" charset="0"/>
              <a:cs typeface="Times New Roman" pitchFamily="18" charset="0"/>
            </a:endParaRPr>
          </a:p>
          <a:p>
            <a:pPr lvl="0" algn="just" eaLnBrk="1" hangingPunct="1"/>
            <a:r>
              <a:rPr kumimoji="0" lang="es-VE" sz="1800" b="1" i="0" u="none" strike="noStrike" cap="none" normalizeH="0" baseline="0" dirty="0" smtClean="0">
                <a:ln>
                  <a:noFill/>
                </a:ln>
                <a:effectLst/>
                <a:latin typeface="+mn-lt"/>
                <a:ea typeface="Times New Roman" pitchFamily="18" charset="0"/>
                <a:cs typeface="Times New Roman" pitchFamily="18" charset="0"/>
              </a:rPr>
              <a:t>[200÷(1.15)</a:t>
            </a:r>
            <a:r>
              <a:rPr kumimoji="0" lang="es-VE" sz="1800" b="1" i="0" u="none" strike="noStrike" cap="none" normalizeH="0" baseline="30000" dirty="0" smtClean="0">
                <a:ln>
                  <a:noFill/>
                </a:ln>
                <a:effectLst/>
                <a:latin typeface="+mn-lt"/>
                <a:ea typeface="Times New Roman" pitchFamily="18" charset="0"/>
                <a:cs typeface="Times New Roman" pitchFamily="18" charset="0"/>
              </a:rPr>
              <a:t>4</a:t>
            </a:r>
            <a:r>
              <a:rPr kumimoji="0" lang="es-VE" sz="1800" b="1" i="0" u="none" strike="noStrike" cap="none" normalizeH="0" baseline="0" dirty="0" smtClean="0">
                <a:ln>
                  <a:noFill/>
                </a:ln>
                <a:effectLst/>
                <a:latin typeface="+mn-lt"/>
                <a:ea typeface="Times New Roman" pitchFamily="18" charset="0"/>
                <a:cs typeface="Times New Roman" pitchFamily="18" charset="0"/>
              </a:rPr>
              <a:t>]  +</a:t>
            </a:r>
            <a:r>
              <a:rPr lang="es-VE" sz="1800" dirty="0" smtClean="0">
                <a:latin typeface="+mn-lt"/>
                <a:ea typeface="Times New Roman" pitchFamily="18" charset="0"/>
                <a:cs typeface="Times New Roman" pitchFamily="18" charset="0"/>
              </a:rPr>
              <a:t> </a:t>
            </a:r>
            <a:r>
              <a:rPr lang="es-VE" sz="1800" dirty="0">
                <a:latin typeface="+mn-lt"/>
                <a:ea typeface="Times New Roman" pitchFamily="18" charset="0"/>
                <a:cs typeface="Times New Roman" pitchFamily="18" charset="0"/>
              </a:rPr>
              <a:t>114</a:t>
            </a:r>
            <a:endParaRPr kumimoji="0" lang="es-VE" sz="1800" b="1" i="0" u="none" strike="noStrike" cap="none" normalizeH="0" baseline="0" dirty="0" smtClean="0">
              <a:ln>
                <a:noFill/>
              </a:ln>
              <a:effectLst/>
              <a:latin typeface="+mn-lt"/>
              <a:ea typeface="Times New Roman" pitchFamily="18" charset="0"/>
              <a:cs typeface="Times New Roman" pitchFamily="18" charset="0"/>
            </a:endParaRPr>
          </a:p>
          <a:p>
            <a:pPr algn="just" eaLnBrk="1" hangingPunct="1"/>
            <a:r>
              <a:rPr kumimoji="0" lang="es-VE" sz="1800" b="1" i="0" u="none" strike="noStrike" cap="none" normalizeH="0" baseline="0" dirty="0" smtClean="0">
                <a:ln>
                  <a:noFill/>
                </a:ln>
                <a:effectLst/>
                <a:latin typeface="+mn-lt"/>
                <a:ea typeface="Times New Roman" pitchFamily="18" charset="0"/>
                <a:cs typeface="Times New Roman" pitchFamily="18" charset="0"/>
              </a:rPr>
              <a:t>[500÷(1.15)</a:t>
            </a:r>
            <a:r>
              <a:rPr kumimoji="0" lang="es-VE" sz="1800" b="1" i="0" u="none" strike="noStrike" cap="none" normalizeH="0" baseline="30000" dirty="0" smtClean="0">
                <a:ln>
                  <a:noFill/>
                </a:ln>
                <a:effectLst/>
                <a:latin typeface="+mn-lt"/>
                <a:ea typeface="Times New Roman" pitchFamily="18" charset="0"/>
                <a:cs typeface="Times New Roman" pitchFamily="18" charset="0"/>
              </a:rPr>
              <a:t>5</a:t>
            </a:r>
            <a:r>
              <a:rPr kumimoji="0" lang="es-VE" sz="1800" b="0" i="0" u="none" strike="noStrike" cap="none" normalizeH="0" baseline="0" dirty="0" smtClean="0">
                <a:ln>
                  <a:noFill/>
                </a:ln>
                <a:effectLst/>
                <a:latin typeface="+mn-lt"/>
                <a:ea typeface="Times New Roman" pitchFamily="18" charset="0"/>
                <a:cs typeface="Times New Roman" pitchFamily="18" charset="0"/>
              </a:rPr>
              <a:t>]</a:t>
            </a:r>
            <a:r>
              <a:rPr lang="es-VE" sz="1800" dirty="0">
                <a:latin typeface="+mn-lt"/>
                <a:ea typeface="Times New Roman" pitchFamily="18" charset="0"/>
                <a:cs typeface="Times New Roman" pitchFamily="18" charset="0"/>
              </a:rPr>
              <a:t> </a:t>
            </a:r>
            <a:r>
              <a:rPr lang="es-VE" sz="1800" dirty="0" smtClean="0">
                <a:latin typeface="+mn-lt"/>
                <a:ea typeface="Times New Roman" pitchFamily="18" charset="0"/>
                <a:cs typeface="Times New Roman" pitchFamily="18" charset="0"/>
              </a:rPr>
              <a:t>  +249</a:t>
            </a:r>
            <a:endParaRPr lang="es-VE" sz="1800" dirty="0">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VE" sz="1800" b="0" i="0" u="none" strike="noStrike" cap="none" normalizeH="0" baseline="0" dirty="0" smtClean="0">
              <a:ln>
                <a:noFill/>
              </a:ln>
              <a:effectLst/>
              <a:latin typeface="+mn-lt"/>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VE" sz="1800" b="1" dirty="0" smtClean="0">
                <a:latin typeface="+mn-lt"/>
                <a:ea typeface="Times New Roman" pitchFamily="18" charset="0"/>
                <a:cs typeface="Times New Roman" pitchFamily="18" charset="0"/>
              </a:rPr>
              <a:t>                             VPN: - INV. INICIAL  +  VP</a:t>
            </a:r>
          </a:p>
          <a:p>
            <a:pPr marL="0" marR="0" lvl="0" indent="0" algn="just" defTabSz="914400" rtl="0" eaLnBrk="0" fontAlgn="base" latinLnBrk="0" hangingPunct="0">
              <a:lnSpc>
                <a:spcPct val="100000"/>
              </a:lnSpc>
              <a:spcBef>
                <a:spcPct val="0"/>
              </a:spcBef>
              <a:spcAft>
                <a:spcPct val="0"/>
              </a:spcAft>
              <a:buClrTx/>
              <a:buSzTx/>
              <a:buFontTx/>
              <a:buNone/>
              <a:tabLst/>
            </a:pPr>
            <a:endParaRPr lang="es-VE" sz="1800" dirty="0" smtClean="0">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VE" sz="1800" dirty="0" smtClean="0">
              <a:latin typeface="+mn-lt"/>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n-lt"/>
                <a:ea typeface="Times New Roman" pitchFamily="18" charset="0"/>
                <a:cs typeface="Times New Roman" pitchFamily="18" charset="0"/>
              </a:rPr>
              <a:t>             VPN =-1.000 + 521+ 227 + 197 + 114 + 249</a:t>
            </a:r>
            <a:endParaRPr lang="es-VE" sz="1800" dirty="0" smtClean="0">
              <a:latin typeface="+mn-lt"/>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VE" sz="1800" b="0" i="0" u="none" strike="noStrike" cap="none" normalizeH="0" baseline="0" dirty="0" smtClean="0">
                <a:ln>
                  <a:noFill/>
                </a:ln>
                <a:effectLst/>
                <a:latin typeface="+mn-lt"/>
                <a:ea typeface="Times New Roman" pitchFamily="18" charset="0"/>
                <a:cs typeface="Times New Roman" pitchFamily="18" charset="0"/>
              </a:rPr>
              <a:t>                        VPN = 308</a:t>
            </a:r>
            <a:endParaRPr kumimoji="0" lang="es-VE" sz="1800" b="0" i="0" u="none" strike="noStrike" cap="none" normalizeH="0" baseline="0" dirty="0" smtClean="0">
              <a:ln>
                <a:noFill/>
              </a:ln>
              <a:effectLst/>
              <a:latin typeface="+mn-lt"/>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576064"/>
          </a:xfrm>
        </p:spPr>
        <p:txBody>
          <a:bodyPr/>
          <a:lstStyle/>
          <a:p>
            <a:r>
              <a:rPr lang="es-VE" sz="3200" dirty="0" smtClean="0"/>
              <a:t>Determinación del VPN:</a:t>
            </a:r>
            <a:endParaRPr lang="es-VE" sz="3200" dirty="0"/>
          </a:p>
        </p:txBody>
      </p:sp>
      <p:sp>
        <p:nvSpPr>
          <p:cNvPr id="63489" name="Rectangle 1"/>
          <p:cNvSpPr>
            <a:spLocks noChangeArrowheads="1"/>
          </p:cNvSpPr>
          <p:nvPr/>
        </p:nvSpPr>
        <p:spPr bwMode="auto">
          <a:xfrm>
            <a:off x="0" y="626712"/>
            <a:ext cx="9144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VE" sz="12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VE" sz="1400" b="0" i="0" u="none" strike="noStrike" cap="none" normalizeH="0" baseline="0" dirty="0" smtClean="0">
              <a:ln>
                <a:noFill/>
              </a:ln>
              <a:effectLst/>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VE" sz="1400" dirty="0" smtClean="0">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mn-lt"/>
                <a:ea typeface="Times New Roman" pitchFamily="18" charset="0"/>
                <a:cs typeface="Times New Roman" pitchFamily="18" charset="0"/>
              </a:rPr>
              <a:t>VPN(B) =-1.000 + 521+ 227 + 197 + 114 + 249</a:t>
            </a:r>
            <a:endParaRPr kumimoji="0" lang="es-VE" sz="2400" b="0" i="0" u="none" strike="noStrike" cap="none" normalizeH="0" baseline="0" dirty="0" smtClean="0">
              <a:ln>
                <a:noFill/>
              </a:ln>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400" b="0" i="0" u="none" strike="noStrike" cap="none" normalizeH="0" baseline="0" dirty="0" smtClean="0">
                <a:ln>
                  <a:noFill/>
                </a:ln>
                <a:effectLst/>
                <a:latin typeface="+mn-lt"/>
                <a:ea typeface="Times New Roman" pitchFamily="18" charset="0"/>
                <a:cs typeface="Times New Roman" pitchFamily="18" charset="0"/>
              </a:rPr>
              <a:t>VPN(B)= -</a:t>
            </a:r>
            <a:r>
              <a:rPr kumimoji="0" lang="es-VE" sz="2400" b="0" i="0" u="none" strike="noStrike" cap="none" normalizeH="0" baseline="0" dirty="0" smtClean="0">
                <a:ln>
                  <a:noFill/>
                </a:ln>
                <a:effectLst/>
                <a:latin typeface="+mn-lt"/>
                <a:ea typeface="Times New Roman" pitchFamily="18" charset="0"/>
                <a:cs typeface="Times New Roman" pitchFamily="18" charset="0"/>
              </a:rPr>
              <a:t>1.000  </a:t>
            </a:r>
            <a:r>
              <a:rPr kumimoji="0" lang="es-VE" sz="2400" b="0" i="0" u="none" strike="noStrike" cap="none" normalizeH="0" baseline="0" dirty="0" smtClean="0">
                <a:ln>
                  <a:noFill/>
                </a:ln>
                <a:effectLst/>
                <a:latin typeface="+mn-lt"/>
                <a:ea typeface="Times New Roman" pitchFamily="18" charset="0"/>
                <a:cs typeface="Times New Roman" pitchFamily="18" charset="0"/>
              </a:rPr>
              <a:t>+ </a:t>
            </a:r>
            <a:r>
              <a:rPr kumimoji="0" lang="es-VE" sz="2400" b="0" i="0" u="none" strike="noStrike" cap="none" normalizeH="0" baseline="0" dirty="0" smtClean="0">
                <a:ln>
                  <a:noFill/>
                </a:ln>
                <a:effectLst/>
                <a:latin typeface="+mn-lt"/>
                <a:ea typeface="Times New Roman" pitchFamily="18" charset="0"/>
                <a:cs typeface="Times New Roman" pitchFamily="18" charset="0"/>
              </a:rPr>
              <a:t>1.308</a:t>
            </a:r>
            <a:endParaRPr kumimoji="0" lang="es-VE" sz="2400" b="0" i="0" u="none" strike="noStrike" cap="none" normalizeH="0" baseline="0" dirty="0" smtClean="0">
              <a:ln>
                <a:noFill/>
              </a:ln>
              <a:effectLst/>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VE" sz="1400" dirty="0" smtClean="0">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800" b="0" i="0" u="none" strike="noStrike" cap="none" normalizeH="0" baseline="0" dirty="0" smtClean="0">
                <a:ln>
                  <a:noFill/>
                </a:ln>
                <a:effectLst/>
                <a:latin typeface="+mn-lt"/>
                <a:ea typeface="Times New Roman" pitchFamily="18" charset="0"/>
                <a:cs typeface="Times New Roman" pitchFamily="18" charset="0"/>
              </a:rPr>
              <a:t>VPN(B) = 308</a:t>
            </a:r>
            <a:endParaRPr kumimoji="0" lang="es-VE" sz="2800" b="0" i="0" u="none" strike="noStrike" cap="none" normalizeH="0" baseline="0" dirty="0" smtClean="0">
              <a:ln>
                <a:noFill/>
              </a:ln>
              <a:effectLst/>
              <a:latin typeface="+mn-lt"/>
              <a:cs typeface="Arial" pitchFamily="34" charset="0"/>
            </a:endParaRPr>
          </a:p>
        </p:txBody>
      </p:sp>
      <p:sp>
        <p:nvSpPr>
          <p:cNvPr id="65537" name="Rectangle 1"/>
          <p:cNvSpPr>
            <a:spLocks noChangeArrowheads="1"/>
          </p:cNvSpPr>
          <p:nvPr/>
        </p:nvSpPr>
        <p:spPr bwMode="auto">
          <a:xfrm>
            <a:off x="251520" y="3536791"/>
            <a:ext cx="889248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VE" sz="2800" b="0" i="0" u="none" strike="noStrike" cap="none" normalizeH="0" baseline="0" dirty="0" smtClean="0">
                <a:ln>
                  <a:noFill/>
                </a:ln>
                <a:effectLst/>
                <a:latin typeface="+mn-lt"/>
                <a:ea typeface="Times New Roman" pitchFamily="18" charset="0"/>
                <a:cs typeface="Times New Roman" pitchFamily="18" charset="0"/>
              </a:rPr>
              <a:t>Como el resultado es positivo, el proyecto B maximizaría la inversión en 308.000 a una tasa de descuento del 15%. </a:t>
            </a:r>
          </a:p>
          <a:p>
            <a:pPr marL="0" marR="0" lvl="0" indent="0" algn="just" defTabSz="914400" rtl="0" eaLnBrk="1" fontAlgn="base" latinLnBrk="0" hangingPunct="1">
              <a:lnSpc>
                <a:spcPct val="100000"/>
              </a:lnSpc>
              <a:spcBef>
                <a:spcPct val="0"/>
              </a:spcBef>
              <a:spcAft>
                <a:spcPct val="0"/>
              </a:spcAft>
              <a:buClrTx/>
              <a:buSzTx/>
              <a:buFontTx/>
              <a:buNone/>
              <a:tabLst/>
            </a:pPr>
            <a:endParaRPr lang="es-VE" sz="2800" dirty="0" smtClean="0">
              <a:latin typeface="+mn-l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VE" sz="2800" b="0" i="0" u="none" strike="noStrike" cap="none" normalizeH="0" baseline="0" dirty="0" smtClean="0">
              <a:ln>
                <a:noFill/>
              </a:ln>
              <a:effectLst/>
              <a:latin typeface="+mn-l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VE" sz="2800" b="0" i="0" u="none" strike="noStrike" cap="none" normalizeH="0" baseline="0" dirty="0" smtClean="0">
                <a:ln>
                  <a:noFill/>
                </a:ln>
                <a:effectLst/>
                <a:latin typeface="+mn-lt"/>
                <a:ea typeface="Times New Roman" pitchFamily="18" charset="0"/>
                <a:cs typeface="Times New Roman" pitchFamily="18" charset="0"/>
              </a:rPr>
              <a:t>CONCLUSIÓN: El proyecto debe ejecutarse.  </a:t>
            </a:r>
            <a:endParaRPr kumimoji="0" lang="es-VE" sz="2800" b="0" i="0" u="none" strike="noStrike" cap="none" normalizeH="0" baseline="0" dirty="0" smtClean="0">
              <a:ln>
                <a:noFill/>
              </a:ln>
              <a:effectLst/>
              <a:latin typeface="+mn-lt"/>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567772183"/>
              </p:ext>
            </p:extLst>
          </p:nvPr>
        </p:nvGraphicFramePr>
        <p:xfrm>
          <a:off x="467544" y="1484784"/>
          <a:ext cx="4896544" cy="4392487"/>
        </p:xfrm>
        <a:graphic>
          <a:graphicData uri="http://schemas.openxmlformats.org/drawingml/2006/table">
            <a:tbl>
              <a:tblPr/>
              <a:tblGrid>
                <a:gridCol w="1224136"/>
                <a:gridCol w="1512168"/>
                <a:gridCol w="1872208"/>
                <a:gridCol w="288032"/>
              </a:tblGrid>
              <a:tr h="1415519">
                <a:tc>
                  <a:txBody>
                    <a:bodyPr/>
                    <a:lstStyle/>
                    <a:p>
                      <a:pPr algn="ctr">
                        <a:lnSpc>
                          <a:spcPct val="115000"/>
                        </a:lnSpc>
                        <a:spcAft>
                          <a:spcPts val="0"/>
                        </a:spcAft>
                      </a:pPr>
                      <a:r>
                        <a:rPr lang="es-VE" sz="1800" dirty="0">
                          <a:solidFill>
                            <a:srgbClr val="FFFF00"/>
                          </a:solidFill>
                          <a:latin typeface="Verdana"/>
                          <a:ea typeface="Times New Roman"/>
                          <a:cs typeface="Times New Roman"/>
                        </a:rPr>
                        <a:t>Tasa Descuento</a:t>
                      </a:r>
                      <a:endParaRPr lang="es-VE" sz="1800" dirty="0">
                        <a:solidFill>
                          <a:srgbClr val="FFFF00"/>
                        </a:solidFill>
                        <a:latin typeface="Calibri"/>
                        <a:ea typeface="Calibri"/>
                        <a:cs typeface="Times New Roman"/>
                      </a:endParaRPr>
                    </a:p>
                  </a:txBody>
                  <a:tcPr marL="9525" marR="9525" marT="9525" marB="9525" anchor="ctr">
                    <a:lnL>
                      <a:noFill/>
                    </a:lnL>
                    <a:lnR>
                      <a:noFill/>
                    </a:lnR>
                    <a:lnT>
                      <a:noFill/>
                    </a:lnT>
                    <a:lnB>
                      <a:noFill/>
                    </a:lnB>
                    <a:solidFill>
                      <a:srgbClr val="C00000"/>
                    </a:solidFill>
                  </a:tcPr>
                </a:tc>
                <a:tc>
                  <a:txBody>
                    <a:bodyPr/>
                    <a:lstStyle/>
                    <a:p>
                      <a:pPr algn="ctr">
                        <a:lnSpc>
                          <a:spcPct val="115000"/>
                        </a:lnSpc>
                        <a:spcAft>
                          <a:spcPts val="0"/>
                        </a:spcAft>
                      </a:pPr>
                      <a:r>
                        <a:rPr lang="es-VE" sz="1800" dirty="0">
                          <a:solidFill>
                            <a:srgbClr val="FFFF00"/>
                          </a:solidFill>
                          <a:latin typeface="Verdana"/>
                          <a:ea typeface="Times New Roman"/>
                          <a:cs typeface="Times New Roman"/>
                        </a:rPr>
                        <a:t> </a:t>
                      </a:r>
                      <a:r>
                        <a:rPr lang="es-VE" sz="1800" dirty="0" smtClean="0">
                          <a:solidFill>
                            <a:srgbClr val="FFFF00"/>
                          </a:solidFill>
                          <a:latin typeface="Verdana"/>
                          <a:ea typeface="Times New Roman"/>
                          <a:cs typeface="Times New Roman"/>
                        </a:rPr>
                        <a:t> VPN </a:t>
                      </a:r>
                      <a:r>
                        <a:rPr lang="es-VE" sz="1800" dirty="0">
                          <a:solidFill>
                            <a:srgbClr val="FFFF00"/>
                          </a:solidFill>
                          <a:latin typeface="Verdana"/>
                          <a:ea typeface="Times New Roman"/>
                          <a:cs typeface="Times New Roman"/>
                        </a:rPr>
                        <a:t>A</a:t>
                      </a:r>
                      <a:endParaRPr lang="es-VE" sz="1800" dirty="0">
                        <a:solidFill>
                          <a:srgbClr val="FFFF00"/>
                        </a:solidFill>
                        <a:latin typeface="Calibri"/>
                        <a:ea typeface="Calibri"/>
                        <a:cs typeface="Times New Roman"/>
                      </a:endParaRPr>
                    </a:p>
                  </a:txBody>
                  <a:tcPr marL="9525" marR="9525" marT="9525" marB="9525" anchor="ctr">
                    <a:lnL>
                      <a:noFill/>
                    </a:lnL>
                    <a:lnR>
                      <a:noFill/>
                    </a:lnR>
                    <a:lnT>
                      <a:noFill/>
                    </a:lnT>
                    <a:lnB>
                      <a:noFill/>
                    </a:lnB>
                    <a:solidFill>
                      <a:srgbClr val="C00000"/>
                    </a:solidFill>
                  </a:tcPr>
                </a:tc>
                <a:tc>
                  <a:txBody>
                    <a:bodyPr/>
                    <a:lstStyle/>
                    <a:p>
                      <a:pPr algn="ctr">
                        <a:lnSpc>
                          <a:spcPct val="115000"/>
                        </a:lnSpc>
                        <a:spcAft>
                          <a:spcPts val="0"/>
                        </a:spcAft>
                      </a:pPr>
                      <a:r>
                        <a:rPr lang="es-VE" sz="1800" dirty="0">
                          <a:solidFill>
                            <a:srgbClr val="FFFF00"/>
                          </a:solidFill>
                          <a:latin typeface="Verdana"/>
                          <a:ea typeface="Times New Roman"/>
                          <a:cs typeface="Times New Roman"/>
                        </a:rPr>
                        <a:t>VPN B</a:t>
                      </a:r>
                      <a:endParaRPr lang="es-VE" sz="1800" dirty="0">
                        <a:solidFill>
                          <a:srgbClr val="FFFF00"/>
                        </a:solidFill>
                        <a:latin typeface="Calibri"/>
                        <a:ea typeface="Calibri"/>
                        <a:cs typeface="Times New Roman"/>
                      </a:endParaRPr>
                    </a:p>
                  </a:txBody>
                  <a:tcPr marL="9525" marR="9525" marT="9525" marB="9525" anchor="ctr">
                    <a:lnL>
                      <a:noFill/>
                    </a:lnL>
                    <a:lnR>
                      <a:noFill/>
                    </a:lnR>
                    <a:lnT>
                      <a:noFill/>
                    </a:lnT>
                    <a:lnB>
                      <a:noFill/>
                    </a:lnB>
                    <a:solidFill>
                      <a:srgbClr val="C00000"/>
                    </a:solidFill>
                  </a:tcPr>
                </a:tc>
                <a:tc rowSpan="5">
                  <a:txBody>
                    <a:bodyPr/>
                    <a:lstStyle/>
                    <a:p>
                      <a:pPr algn="ctr">
                        <a:lnSpc>
                          <a:spcPct val="115000"/>
                        </a:lnSpc>
                      </a:pPr>
                      <a:endParaRPr lang="es-VE" sz="1100" dirty="0">
                        <a:latin typeface="Calibri"/>
                        <a:ea typeface="Times New Roman"/>
                        <a:cs typeface="Times New Roman"/>
                      </a:endParaRPr>
                    </a:p>
                  </a:txBody>
                  <a:tcPr marL="9525" marR="9525" marT="9525" marB="9525" anchor="ctr">
                    <a:lnL>
                      <a:noFill/>
                    </a:lnL>
                    <a:lnR>
                      <a:noFill/>
                    </a:lnR>
                    <a:lnT>
                      <a:noFill/>
                    </a:lnT>
                    <a:lnB>
                      <a:noFill/>
                    </a:lnB>
                  </a:tcPr>
                </a:tc>
              </a:tr>
              <a:tr h="744242">
                <a:tc>
                  <a:txBody>
                    <a:bodyPr/>
                    <a:lstStyle/>
                    <a:p>
                      <a:pPr algn="ctr">
                        <a:lnSpc>
                          <a:spcPct val="115000"/>
                        </a:lnSpc>
                        <a:spcAft>
                          <a:spcPts val="0"/>
                        </a:spcAft>
                      </a:pPr>
                      <a:r>
                        <a:rPr lang="es-VE" sz="1800">
                          <a:solidFill>
                            <a:schemeClr val="tx1"/>
                          </a:solidFill>
                          <a:latin typeface="Verdana"/>
                          <a:ea typeface="Times New Roman"/>
                          <a:cs typeface="Times New Roman"/>
                        </a:rPr>
                        <a:t>5%</a:t>
                      </a:r>
                      <a:endParaRPr lang="es-VE" sz="1800">
                        <a:solidFill>
                          <a:schemeClr val="tx1"/>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278</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659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vMerge="1">
                  <a:txBody>
                    <a:bodyPr/>
                    <a:lstStyle/>
                    <a:p>
                      <a:endParaRPr lang="es-VE"/>
                    </a:p>
                  </a:txBody>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10%</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102</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466</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vMerge="1">
                  <a:txBody>
                    <a:bodyPr/>
                    <a:lstStyle/>
                    <a:p>
                      <a:endParaRPr lang="es-VE"/>
                    </a:p>
                  </a:txBody>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15%</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B050"/>
                    </a:solidFill>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a:solidFill>
                            <a:srgbClr val="FF0000"/>
                          </a:solidFill>
                          <a:latin typeface="Verdana"/>
                          <a:ea typeface="Times New Roman"/>
                          <a:cs typeface="Times New Roman"/>
                        </a:rPr>
                        <a:t>     </a:t>
                      </a:r>
                      <a:r>
                        <a:rPr lang="es-VE" sz="1800" dirty="0" smtClean="0">
                          <a:solidFill>
                            <a:srgbClr val="FF0000"/>
                          </a:solidFill>
                          <a:latin typeface="Verdana"/>
                          <a:ea typeface="Times New Roman"/>
                          <a:cs typeface="Times New Roman"/>
                        </a:rPr>
                        <a:t>-39</a:t>
                      </a:r>
                      <a:endParaRPr lang="es-VE" sz="1800" dirty="0">
                        <a:solidFill>
                          <a:srgbClr val="FF0000"/>
                        </a:solidFill>
                        <a:latin typeface="Calibri"/>
                        <a:ea typeface="Calibri"/>
                        <a:cs typeface="Times New Roman"/>
                      </a:endParaRPr>
                    </a:p>
                  </a:txBody>
                  <a:tcPr marL="9525" marR="9525" marT="9525" marB="9525" anchor="ctr">
                    <a:lnL>
                      <a:noFill/>
                    </a:lnL>
                    <a:lnR>
                      <a:noFill/>
                    </a:lnR>
                    <a:lnT>
                      <a:noFill/>
                    </a:lnT>
                    <a:lnB>
                      <a:noFill/>
                    </a:lnB>
                    <a:solidFill>
                      <a:srgbClr val="00B050"/>
                    </a:solidFill>
                  </a:tcPr>
                </a:tc>
                <a:tc>
                  <a:txBody>
                    <a:bodyPr/>
                    <a:lstStyle/>
                    <a:p>
                      <a:pPr algn="ctr">
                        <a:lnSpc>
                          <a:spcPct val="115000"/>
                        </a:lnSpc>
                        <a:spcAft>
                          <a:spcPts val="0"/>
                        </a:spcAft>
                      </a:pPr>
                      <a:r>
                        <a:rPr lang="es-VE" sz="1800" dirty="0" smtClean="0">
                          <a:solidFill>
                            <a:schemeClr val="tx1"/>
                          </a:solidFill>
                          <a:latin typeface="Verdana"/>
                          <a:ea typeface="Times New Roman"/>
                          <a:cs typeface="Times New Roman"/>
                        </a:rPr>
                        <a:t>309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B050"/>
                    </a:solidFill>
                  </a:tcPr>
                </a:tc>
                <a:tc vMerge="1">
                  <a:txBody>
                    <a:bodyPr/>
                    <a:lstStyle/>
                    <a:p>
                      <a:endParaRPr lang="es-VE"/>
                    </a:p>
                  </a:txBody>
                  <a:tcPr/>
                </a:tc>
              </a:tr>
              <a:tr h="744242">
                <a:tc>
                  <a:txBody>
                    <a:bodyPr/>
                    <a:lstStyle/>
                    <a:p>
                      <a:pPr algn="ctr">
                        <a:lnSpc>
                          <a:spcPct val="115000"/>
                        </a:lnSpc>
                        <a:spcAft>
                          <a:spcPts val="0"/>
                        </a:spcAft>
                      </a:pPr>
                      <a:r>
                        <a:rPr lang="es-VE" sz="1800">
                          <a:solidFill>
                            <a:schemeClr val="tx1"/>
                          </a:solidFill>
                          <a:latin typeface="Verdana"/>
                          <a:ea typeface="Times New Roman"/>
                          <a:cs typeface="Times New Roman"/>
                        </a:rPr>
                        <a:t>20%</a:t>
                      </a:r>
                      <a:endParaRPr lang="es-VE" sz="1800">
                        <a:solidFill>
                          <a:schemeClr val="tx1"/>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rgbClr val="FF0000"/>
                          </a:solidFill>
                          <a:latin typeface="Verdana"/>
                          <a:ea typeface="Times New Roman"/>
                          <a:cs typeface="Times New Roman"/>
                        </a:rPr>
                        <a:t>-154</a:t>
                      </a:r>
                      <a:endParaRPr lang="es-VE" sz="1800" dirty="0">
                        <a:solidFill>
                          <a:srgbClr val="FF0000"/>
                        </a:solidFill>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179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tcPr>
                </a:tc>
                <a:tc vMerge="1">
                  <a:txBody>
                    <a:bodyPr/>
                    <a:lstStyle/>
                    <a:p>
                      <a:endParaRPr lang="es-VE"/>
                    </a:p>
                  </a:txBody>
                  <a:tcPr/>
                </a:tc>
              </a:tr>
            </a:tbl>
          </a:graphicData>
        </a:graphic>
      </p:graphicFrame>
      <p:sp>
        <p:nvSpPr>
          <p:cNvPr id="4" name="1 Título"/>
          <p:cNvSpPr>
            <a:spLocks noGrp="1"/>
          </p:cNvSpPr>
          <p:nvPr>
            <p:ph type="title"/>
          </p:nvPr>
        </p:nvSpPr>
        <p:spPr>
          <a:xfrm>
            <a:off x="755576" y="188640"/>
            <a:ext cx="7772400" cy="803176"/>
          </a:xfrm>
        </p:spPr>
        <p:txBody>
          <a:bodyPr/>
          <a:lstStyle/>
          <a:p>
            <a:r>
              <a:rPr lang="es-VE" sz="3200" dirty="0" smtClean="0"/>
              <a:t>SENSIBILIDAD DEL VPN</a:t>
            </a:r>
            <a:br>
              <a:rPr lang="es-VE" sz="3200" dirty="0" smtClean="0"/>
            </a:br>
            <a:endParaRPr lang="es-VE" sz="3200" dirty="0"/>
          </a:p>
        </p:txBody>
      </p:sp>
      <p:sp>
        <p:nvSpPr>
          <p:cNvPr id="2" name="1 CuadroTexto"/>
          <p:cNvSpPr txBox="1"/>
          <p:nvPr/>
        </p:nvSpPr>
        <p:spPr>
          <a:xfrm>
            <a:off x="5868144" y="2905615"/>
            <a:ext cx="3169464" cy="1231106"/>
          </a:xfrm>
          <a:prstGeom prst="rect">
            <a:avLst/>
          </a:prstGeom>
          <a:noFill/>
        </p:spPr>
        <p:txBody>
          <a:bodyPr wrap="square" rtlCol="0">
            <a:spAutoFit/>
          </a:bodyPr>
          <a:lstStyle/>
          <a:p>
            <a:pPr algn="ctr"/>
            <a:r>
              <a:rPr lang="es-ES" sz="1600" b="1" i="1" u="sng" dirty="0" smtClean="0">
                <a:solidFill>
                  <a:srgbClr val="FFFF00"/>
                </a:solidFill>
                <a:latin typeface="+mn-lt"/>
              </a:rPr>
              <a:t>Regla de </a:t>
            </a:r>
            <a:r>
              <a:rPr lang="es-ES" sz="1600" b="1" i="1" u="sng" dirty="0" err="1" smtClean="0">
                <a:solidFill>
                  <a:srgbClr val="FFFF00"/>
                </a:solidFill>
                <a:latin typeface="+mn-lt"/>
              </a:rPr>
              <a:t>inversion</a:t>
            </a:r>
            <a:r>
              <a:rPr lang="es-ES" sz="1600" b="1" i="1" u="sng" dirty="0" smtClean="0">
                <a:solidFill>
                  <a:srgbClr val="FFFF00"/>
                </a:solidFill>
                <a:latin typeface="+mn-lt"/>
              </a:rPr>
              <a:t>:</a:t>
            </a:r>
          </a:p>
          <a:p>
            <a:pPr algn="ctr"/>
            <a:endParaRPr lang="es-ES" sz="1600" b="1" i="1" u="sng" dirty="0" smtClean="0">
              <a:solidFill>
                <a:srgbClr val="FFFF00"/>
              </a:solidFill>
              <a:latin typeface="+mn-lt"/>
            </a:endParaRPr>
          </a:p>
          <a:p>
            <a:pPr algn="ctr"/>
            <a:r>
              <a:rPr lang="es-ES" sz="1400" b="1" dirty="0" smtClean="0">
                <a:latin typeface="+mn-lt"/>
              </a:rPr>
              <a:t>VPN </a:t>
            </a:r>
            <a:r>
              <a:rPr lang="es-ES" sz="1400" b="1" dirty="0" smtClean="0">
                <a:latin typeface="+mn-lt"/>
                <a:sym typeface="Symbol"/>
              </a:rPr>
              <a:t> 0 : SI Acepta</a:t>
            </a:r>
          </a:p>
          <a:p>
            <a:pPr algn="ctr"/>
            <a:r>
              <a:rPr lang="es-ES" sz="1400" b="1" dirty="0" smtClean="0">
                <a:solidFill>
                  <a:srgbClr val="FF0000"/>
                </a:solidFill>
                <a:latin typeface="+mn-lt"/>
                <a:sym typeface="Symbol"/>
              </a:rPr>
              <a:t>VPN  0 : NO Acepta</a:t>
            </a:r>
          </a:p>
          <a:p>
            <a:pPr algn="ctr"/>
            <a:r>
              <a:rPr lang="es-ES" sz="1400" b="1" dirty="0" smtClean="0">
                <a:solidFill>
                  <a:schemeClr val="bg1">
                    <a:lumMod val="60000"/>
                    <a:lumOff val="40000"/>
                  </a:schemeClr>
                </a:solidFill>
                <a:latin typeface="+mn-lt"/>
                <a:sym typeface="Symbol"/>
              </a:rPr>
              <a:t>VPN = 0 : ES Indiferente</a:t>
            </a:r>
            <a:endParaRPr lang="es-ES" sz="1400" b="1" dirty="0">
              <a:solidFill>
                <a:schemeClr val="bg1">
                  <a:lumMod val="60000"/>
                  <a:lumOff val="40000"/>
                </a:schemeClr>
              </a:solidFill>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04664"/>
            <a:ext cx="7772400" cy="648072"/>
          </a:xfrm>
        </p:spPr>
        <p:txBody>
          <a:bodyPr/>
          <a:lstStyle/>
          <a:p>
            <a:r>
              <a:rPr lang="es-VE" dirty="0" smtClean="0"/>
              <a:t/>
            </a:r>
            <a:br>
              <a:rPr lang="es-VE" dirty="0" smtClean="0"/>
            </a:br>
            <a:endParaRPr lang="es-VE" dirty="0"/>
          </a:p>
        </p:txBody>
      </p:sp>
      <p:pic>
        <p:nvPicPr>
          <p:cNvPr id="3" name="2 Imagen" descr="PERFIL DEL VPN"/>
          <p:cNvPicPr/>
          <p:nvPr/>
        </p:nvPicPr>
        <p:blipFill>
          <a:blip r:embed="rId2" cstate="print"/>
          <a:srcRect/>
          <a:stretch>
            <a:fillRect/>
          </a:stretch>
        </p:blipFill>
        <p:spPr bwMode="auto">
          <a:xfrm>
            <a:off x="585989" y="1196752"/>
            <a:ext cx="7992888"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404664"/>
            <a:ext cx="7772400" cy="648072"/>
          </a:xfrm>
        </p:spPr>
        <p:txBody>
          <a:bodyPr/>
          <a:lstStyle/>
          <a:p>
            <a:r>
              <a:rPr lang="es-VE" sz="3200" dirty="0" smtClean="0"/>
              <a:t>CONCLUSION DEL VPN</a:t>
            </a:r>
            <a:br>
              <a:rPr lang="es-VE" sz="3200" dirty="0" smtClean="0"/>
            </a:br>
            <a:endParaRPr lang="es-VE" sz="3200" dirty="0"/>
          </a:p>
        </p:txBody>
      </p:sp>
      <p:sp>
        <p:nvSpPr>
          <p:cNvPr id="3" name="2 Marcador de contenido"/>
          <p:cNvSpPr>
            <a:spLocks noGrp="1"/>
          </p:cNvSpPr>
          <p:nvPr>
            <p:ph idx="1"/>
          </p:nvPr>
        </p:nvSpPr>
        <p:spPr>
          <a:xfrm>
            <a:off x="685800" y="908720"/>
            <a:ext cx="7772400" cy="5544616"/>
          </a:xfrm>
        </p:spPr>
        <p:txBody>
          <a:bodyPr/>
          <a:lstStyle/>
          <a:p>
            <a:pPr algn="just"/>
            <a:r>
              <a:rPr lang="es-VE" sz="2000" dirty="0" smtClean="0"/>
              <a:t>Puede apreciarse como al disminuirse la tasa de descuento los valores presentes netos se incrementan.  </a:t>
            </a:r>
          </a:p>
          <a:p>
            <a:pPr algn="just"/>
            <a:endParaRPr lang="es-VE" sz="2000" dirty="0" smtClean="0"/>
          </a:p>
          <a:p>
            <a:pPr algn="just"/>
            <a:r>
              <a:rPr lang="es-VE" sz="2000" dirty="0" smtClean="0"/>
              <a:t>Mientras que si la tasa de descuento aumenta los VPN de los proyectos disminuyen.   </a:t>
            </a:r>
          </a:p>
          <a:p>
            <a:pPr algn="just"/>
            <a:endParaRPr lang="es-VE" sz="2000" dirty="0" smtClean="0"/>
          </a:p>
          <a:p>
            <a:pPr algn="just"/>
            <a:r>
              <a:rPr lang="es-VE" sz="2000" dirty="0" smtClean="0"/>
              <a:t>A simple vista se aprecia como el VPN del proyecto B aventaja ampliamente al proyecto A.  </a:t>
            </a:r>
            <a:r>
              <a:rPr lang="es-VE" sz="2000" dirty="0" smtClean="0">
                <a:hlinkClick r:id="rId2" action="ppaction://hlinksldjump"/>
              </a:rPr>
              <a:t> </a:t>
            </a:r>
            <a:endParaRPr lang="es-VE" sz="2000" dirty="0" smtClean="0"/>
          </a:p>
          <a:p>
            <a:pPr algn="just"/>
            <a:endParaRPr lang="es-VE" sz="2000" dirty="0" smtClean="0"/>
          </a:p>
          <a:p>
            <a:pPr algn="just"/>
            <a:r>
              <a:rPr lang="es-VE" sz="2000" dirty="0" smtClean="0"/>
              <a:t>Si los proyectos fueran mutuamente excluyentes se recomendaría al proyecto B y se eliminaría al proyecto A.  </a:t>
            </a:r>
          </a:p>
          <a:p>
            <a:pPr algn="just"/>
            <a:endParaRPr lang="es-VE" sz="2000" dirty="0" smtClean="0"/>
          </a:p>
          <a:p>
            <a:pPr algn="just"/>
            <a:r>
              <a:rPr lang="es-VE" sz="2000" dirty="0" smtClean="0"/>
              <a:t>Si fueran independientes, primero se escogería al proyecto B por ser éste mayor y luego al proyecto A siempre y cuando éste último se tomara una tasa de descuento igual o menor al 10%.</a:t>
            </a:r>
          </a:p>
          <a:p>
            <a:endParaRPr lang="es-VE"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772400" cy="803176"/>
          </a:xfrm>
        </p:spPr>
        <p:txBody>
          <a:bodyPr/>
          <a:lstStyle/>
          <a:p>
            <a:r>
              <a:rPr lang="es-VE" sz="3200" b="1" dirty="0" smtClean="0"/>
              <a:t>Tasa interna de retorno – T.I.R</a:t>
            </a:r>
            <a:r>
              <a:rPr lang="es-VE" sz="3200" dirty="0" smtClean="0"/>
              <a:t/>
            </a:r>
            <a:br>
              <a:rPr lang="es-VE" sz="3200" dirty="0" smtClean="0"/>
            </a:br>
            <a:endParaRPr lang="es-VE" sz="3200" dirty="0"/>
          </a:p>
        </p:txBody>
      </p:sp>
      <p:sp>
        <p:nvSpPr>
          <p:cNvPr id="3" name="2 Rectángulo"/>
          <p:cNvSpPr/>
          <p:nvPr/>
        </p:nvSpPr>
        <p:spPr>
          <a:xfrm>
            <a:off x="179512" y="1484784"/>
            <a:ext cx="8784976" cy="3416320"/>
          </a:xfrm>
          <a:prstGeom prst="rect">
            <a:avLst/>
          </a:prstGeom>
        </p:spPr>
        <p:txBody>
          <a:bodyPr wrap="square">
            <a:spAutoFit/>
          </a:bodyPr>
          <a:lstStyle/>
          <a:p>
            <a:pPr algn="just"/>
            <a:r>
              <a:rPr lang="es-VE" sz="2400" dirty="0" smtClean="0">
                <a:latin typeface="+mn-lt"/>
              </a:rPr>
              <a:t>La tasa interna de retorno - TIR -, es la tasa que iguala el </a:t>
            </a:r>
            <a:r>
              <a:rPr lang="es-VE" sz="2400" b="1" u="sng" dirty="0" smtClean="0">
                <a:latin typeface="+mn-lt"/>
                <a:hlinkClick r:id="rId2"/>
              </a:rPr>
              <a:t>valor presente neto</a:t>
            </a:r>
            <a:r>
              <a:rPr lang="es-VE" sz="2400" dirty="0" smtClean="0">
                <a:latin typeface="+mn-lt"/>
              </a:rPr>
              <a:t> a cero.  La tasa interna de retorno también es conocida como la tasa de rentabilidad producto de la reinversión de los </a:t>
            </a:r>
            <a:r>
              <a:rPr lang="es-VE" sz="2400" b="1" u="sng" dirty="0" smtClean="0">
                <a:latin typeface="+mn-lt"/>
                <a:hlinkClick r:id="rId3"/>
              </a:rPr>
              <a:t>flujos netos de efectivo</a:t>
            </a:r>
            <a:r>
              <a:rPr lang="es-VE" sz="2400" dirty="0" smtClean="0">
                <a:latin typeface="+mn-lt"/>
              </a:rPr>
              <a:t> dentro de la operación propia del negocio y se expresa en porcentaje.  </a:t>
            </a:r>
          </a:p>
          <a:p>
            <a:pPr algn="just"/>
            <a:endParaRPr lang="es-VE" sz="2400" dirty="0" smtClean="0">
              <a:latin typeface="+mn-lt"/>
            </a:endParaRPr>
          </a:p>
          <a:p>
            <a:pPr algn="just"/>
            <a:endParaRPr lang="es-VE" sz="2400" dirty="0" smtClean="0">
              <a:latin typeface="+mn-lt"/>
            </a:endParaRPr>
          </a:p>
          <a:p>
            <a:pPr algn="just"/>
            <a:endParaRPr lang="es-VE" sz="2400" dirty="0" smtClean="0">
              <a:latin typeface="+mn-lt"/>
            </a:endParaRPr>
          </a:p>
          <a:p>
            <a:pPr algn="just"/>
            <a:endParaRPr lang="es-VE" sz="2400" dirty="0">
              <a:latin typeface="+mn-lt"/>
            </a:endParaRPr>
          </a:p>
        </p:txBody>
      </p:sp>
      <p:sp>
        <p:nvSpPr>
          <p:cNvPr id="5" name="4 Rectángulo"/>
          <p:cNvSpPr/>
          <p:nvPr/>
        </p:nvSpPr>
        <p:spPr>
          <a:xfrm>
            <a:off x="1907704" y="3861048"/>
            <a:ext cx="6318448" cy="1077218"/>
          </a:xfrm>
          <a:prstGeom prst="rect">
            <a:avLst/>
          </a:prstGeom>
        </p:spPr>
        <p:txBody>
          <a:bodyPr wrap="square">
            <a:spAutoFit/>
          </a:bodyPr>
          <a:lstStyle/>
          <a:p>
            <a:r>
              <a:rPr lang="es-VE" dirty="0" smtClean="0"/>
              <a:t> </a:t>
            </a:r>
            <a:r>
              <a:rPr lang="es-VE" dirty="0" smtClean="0">
                <a:latin typeface="+mn-lt"/>
              </a:rPr>
              <a:t>VPN:  - INV. INICIAL +  VP</a:t>
            </a:r>
          </a:p>
          <a:p>
            <a:r>
              <a:rPr lang="es-VE" dirty="0" smtClean="0">
                <a:latin typeface="+mn-lt"/>
              </a:rPr>
              <a:t>     0:  - INV. INICIAL +  VP</a:t>
            </a:r>
            <a:endParaRPr lang="es-VE"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772400" cy="803176"/>
          </a:xfrm>
        </p:spPr>
        <p:txBody>
          <a:bodyPr/>
          <a:lstStyle/>
          <a:p>
            <a:r>
              <a:rPr lang="es-VE" sz="3200" b="1" dirty="0" smtClean="0"/>
              <a:t>Tasa interna de retorno – T.I.R</a:t>
            </a:r>
            <a:r>
              <a:rPr lang="es-VE" sz="3200" dirty="0" smtClean="0"/>
              <a:t/>
            </a:r>
            <a:br>
              <a:rPr lang="es-VE" sz="3200" dirty="0" smtClean="0"/>
            </a:br>
            <a:endParaRPr lang="es-VE" sz="3200" dirty="0"/>
          </a:p>
        </p:txBody>
      </p:sp>
      <p:sp>
        <p:nvSpPr>
          <p:cNvPr id="4" name="3 Rectángulo"/>
          <p:cNvSpPr/>
          <p:nvPr/>
        </p:nvSpPr>
        <p:spPr>
          <a:xfrm>
            <a:off x="179512" y="1124744"/>
            <a:ext cx="8784976" cy="4154984"/>
          </a:xfrm>
          <a:prstGeom prst="rect">
            <a:avLst/>
          </a:prstGeom>
        </p:spPr>
        <p:txBody>
          <a:bodyPr wrap="square">
            <a:spAutoFit/>
          </a:bodyPr>
          <a:lstStyle/>
          <a:p>
            <a:pPr algn="just"/>
            <a:r>
              <a:rPr lang="es-VE" sz="2400" dirty="0" smtClean="0">
                <a:latin typeface="+mn-lt"/>
              </a:rPr>
              <a:t>La evaluación de los proyectos de inversión cuando se hace con base en la Tasa Interna de Retorno,  toman como referencia la </a:t>
            </a:r>
            <a:r>
              <a:rPr lang="es-VE" sz="2400" b="1" u="sng" dirty="0" smtClean="0">
                <a:latin typeface="+mn-lt"/>
                <a:hlinkClick r:id="rId2"/>
              </a:rPr>
              <a:t>tasa de descuento</a:t>
            </a:r>
            <a:r>
              <a:rPr lang="es-VE" sz="2400" dirty="0" smtClean="0">
                <a:latin typeface="+mn-lt"/>
              </a:rPr>
              <a:t>.  Si la Tasa Interna de Retorno es mayor que la tasa de descuento, el proyecto se debe aceptar pues estima un rendimiento mayor al mínimo requerido, siempre y cuando se reinviertan los flujos netos de efectivo.  Por el contrario, si la Tasa Interna de Retorno es menor que la tasa de descuento, el proyecto se debe rechazar pues estima un rendimiento menor al mínimo requerido.</a:t>
            </a:r>
          </a:p>
          <a:p>
            <a:pPr algn="just"/>
            <a:endParaRPr lang="es-VE" sz="2400" dirty="0" smtClean="0">
              <a:latin typeface="+mn-lt"/>
            </a:endParaRPr>
          </a:p>
          <a:p>
            <a:pPr algn="ctr"/>
            <a:r>
              <a:rPr lang="es-VE" sz="2400" dirty="0" smtClean="0">
                <a:latin typeface="+mn-lt"/>
              </a:rPr>
              <a:t>TIR ˃ K : ACEPTA</a:t>
            </a:r>
          </a:p>
          <a:p>
            <a:pPr algn="ctr"/>
            <a:r>
              <a:rPr lang="es-VE" sz="2400" dirty="0" smtClean="0">
                <a:latin typeface="+mn-lt"/>
              </a:rPr>
              <a:t>TIR ˂ K  : SE RECHAZA</a:t>
            </a:r>
            <a:endParaRPr lang="es-VE" sz="240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772400" cy="803176"/>
          </a:xfrm>
        </p:spPr>
        <p:txBody>
          <a:bodyPr/>
          <a:lstStyle/>
          <a:p>
            <a:r>
              <a:rPr lang="es-VE" sz="3200" b="1" dirty="0" smtClean="0"/>
              <a:t>Tasa interna de retorno – T.I.R</a:t>
            </a:r>
            <a:r>
              <a:rPr lang="es-VE" sz="3200" dirty="0" smtClean="0"/>
              <a:t/>
            </a:r>
            <a:br>
              <a:rPr lang="es-VE" sz="3200" dirty="0" smtClean="0"/>
            </a:br>
            <a:endParaRPr lang="es-VE" sz="3200" dirty="0"/>
          </a:p>
        </p:txBody>
      </p:sp>
      <p:sp>
        <p:nvSpPr>
          <p:cNvPr id="5" name="4 Rectángulo"/>
          <p:cNvSpPr/>
          <p:nvPr/>
        </p:nvSpPr>
        <p:spPr>
          <a:xfrm>
            <a:off x="179512" y="908720"/>
            <a:ext cx="8784976" cy="3046988"/>
          </a:xfrm>
          <a:prstGeom prst="rect">
            <a:avLst/>
          </a:prstGeom>
        </p:spPr>
        <p:txBody>
          <a:bodyPr wrap="square">
            <a:spAutoFit/>
          </a:bodyPr>
          <a:lstStyle/>
          <a:p>
            <a:endParaRPr lang="es-VE" sz="2400" dirty="0" smtClean="0"/>
          </a:p>
          <a:p>
            <a:pPr algn="just"/>
            <a:r>
              <a:rPr lang="es-VE" sz="2400" dirty="0" smtClean="0"/>
              <a:t> </a:t>
            </a:r>
            <a:r>
              <a:rPr lang="es-VE" sz="2400" dirty="0" smtClean="0">
                <a:latin typeface="+mn-lt"/>
              </a:rPr>
              <a:t>Se colocan cada uno de los flujos netos de efectivo, los valores n y la cifra de la inversión inicial tal y como aparece en la ecuación.  Luego se escogen diferentes valores para K hasta que el resultado de la operación de cero.  Cuando esto suceda, el valor de </a:t>
            </a:r>
            <a:r>
              <a:rPr lang="es-VE" sz="2400" b="1" dirty="0" smtClean="0">
                <a:solidFill>
                  <a:srgbClr val="C00000"/>
                </a:solidFill>
                <a:latin typeface="+mn-lt"/>
              </a:rPr>
              <a:t>K </a:t>
            </a:r>
            <a:r>
              <a:rPr lang="es-VE" sz="2400" dirty="0" smtClean="0">
                <a:latin typeface="+mn-lt"/>
              </a:rPr>
              <a:t>corresponderá a la Tasa Interna de Retorno.  Es un método lento cuando se desconoce que a mayor </a:t>
            </a:r>
            <a:r>
              <a:rPr lang="es-VE" sz="2400" b="1" dirty="0" smtClean="0">
                <a:solidFill>
                  <a:srgbClr val="C00000"/>
                </a:solidFill>
                <a:latin typeface="+mn-lt"/>
              </a:rPr>
              <a:t>K</a:t>
            </a:r>
            <a:r>
              <a:rPr lang="es-VE" sz="2400" dirty="0" smtClean="0">
                <a:latin typeface="+mn-lt"/>
              </a:rPr>
              <a:t> menor será el Valor Presente Neto y por el contrario, a menor </a:t>
            </a:r>
            <a:r>
              <a:rPr lang="es-VE" sz="2400" b="1" dirty="0" smtClean="0">
                <a:solidFill>
                  <a:srgbClr val="C00000"/>
                </a:solidFill>
                <a:latin typeface="+mn-lt"/>
              </a:rPr>
              <a:t>K</a:t>
            </a:r>
            <a:r>
              <a:rPr lang="es-VE" sz="2400" dirty="0" smtClean="0">
                <a:latin typeface="+mn-lt"/>
              </a:rPr>
              <a:t> mayor Valor Presente Neto. </a:t>
            </a:r>
            <a:endParaRPr lang="es-VE" sz="2400" dirty="0">
              <a:latin typeface="+mn-lt"/>
            </a:endParaRPr>
          </a:p>
        </p:txBody>
      </p:sp>
      <p:pic>
        <p:nvPicPr>
          <p:cNvPr id="6" name="5 Imagen" descr="http://www.pymesfuturo.com/tasa_i2.gif"/>
          <p:cNvPicPr/>
          <p:nvPr/>
        </p:nvPicPr>
        <p:blipFill>
          <a:blip r:embed="rId2" cstate="print"/>
          <a:srcRect/>
          <a:stretch>
            <a:fillRect/>
          </a:stretch>
        </p:blipFill>
        <p:spPr bwMode="auto">
          <a:xfrm>
            <a:off x="2411760" y="4869160"/>
            <a:ext cx="5544616" cy="122413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443136"/>
          </a:xfrm>
        </p:spPr>
        <p:txBody>
          <a:bodyPr/>
          <a:lstStyle/>
          <a:p>
            <a:r>
              <a:rPr lang="es-VE" sz="3200" dirty="0" smtClean="0">
                <a:hlinkClick r:id="rId2" action="ppaction://hlinkfile"/>
              </a:rPr>
              <a:t>CALCULO DE LA TIR-A-.xlsx</a:t>
            </a:r>
            <a:endParaRPr lang="es-VE" sz="3200" dirty="0"/>
          </a:p>
        </p:txBody>
      </p:sp>
      <p:graphicFrame>
        <p:nvGraphicFramePr>
          <p:cNvPr id="3" name="2 Tabla"/>
          <p:cNvGraphicFramePr>
            <a:graphicFrameLocks noGrp="1"/>
          </p:cNvGraphicFramePr>
          <p:nvPr>
            <p:extLst>
              <p:ext uri="{D42A27DB-BD31-4B8C-83A1-F6EECF244321}">
                <p14:modId xmlns:p14="http://schemas.microsoft.com/office/powerpoint/2010/main" val="3284233602"/>
              </p:ext>
            </p:extLst>
          </p:nvPr>
        </p:nvGraphicFramePr>
        <p:xfrm>
          <a:off x="251521" y="1412777"/>
          <a:ext cx="8424935" cy="5184574"/>
        </p:xfrm>
        <a:graphic>
          <a:graphicData uri="http://schemas.openxmlformats.org/drawingml/2006/table">
            <a:tbl>
              <a:tblPr/>
              <a:tblGrid>
                <a:gridCol w="2376263"/>
                <a:gridCol w="958077"/>
                <a:gridCol w="986139"/>
                <a:gridCol w="1050099"/>
                <a:gridCol w="1018119"/>
                <a:gridCol w="1018119"/>
                <a:gridCol w="1018119"/>
              </a:tblGrid>
              <a:tr h="277993">
                <a:tc>
                  <a:txBody>
                    <a:bodyPr/>
                    <a:lstStyle/>
                    <a:p>
                      <a:pPr algn="r" fontAlgn="b"/>
                      <a:r>
                        <a:rPr lang="es-VE" sz="1600" b="1" i="0" u="none" strike="noStrike" dirty="0">
                          <a:solidFill>
                            <a:schemeClr val="tx1"/>
                          </a:solidFill>
                          <a:latin typeface="Calibri"/>
                        </a:rPr>
                        <a:t>INVERSION INICIAL</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1.000</a:t>
                      </a:r>
                    </a:p>
                  </a:txBody>
                  <a:tcPr marL="0" marR="0" marT="0" marB="0" anchor="b">
                    <a:lnL>
                      <a:noFill/>
                    </a:lnL>
                    <a:lnR>
                      <a:noFill/>
                    </a:lnR>
                    <a:lnT>
                      <a:noFill/>
                    </a:lnT>
                    <a:lnB>
                      <a:noFill/>
                    </a:lnB>
                  </a:tcPr>
                </a:tc>
                <a:tc>
                  <a:txBody>
                    <a:bodyPr/>
                    <a:lstStyle/>
                    <a:p>
                      <a:pPr algn="l" fontAlgn="b"/>
                      <a:endParaRPr lang="es-VE" sz="11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TOTAL</a:t>
                      </a:r>
                    </a:p>
                  </a:txBody>
                  <a:tcPr marL="0" marR="0" marT="0" marB="0" anchor="b">
                    <a:lnL>
                      <a:noFill/>
                    </a:lnL>
                    <a:lnR>
                      <a:noFill/>
                    </a:lnR>
                    <a:lnT>
                      <a:noFill/>
                    </a:lnT>
                    <a:lnB>
                      <a:noFill/>
                    </a:lnB>
                  </a:tcPr>
                </a:tc>
              </a:tr>
              <a:tr h="277993">
                <a:tc>
                  <a:txBody>
                    <a:bodyPr/>
                    <a:lstStyle/>
                    <a:p>
                      <a:pPr algn="r" fontAlgn="b"/>
                      <a:r>
                        <a:rPr lang="es-VE" sz="1400" b="1" i="0" u="none" strike="noStrike" dirty="0">
                          <a:solidFill>
                            <a:srgbClr val="FFFF00"/>
                          </a:solidFill>
                          <a:latin typeface="Calibri"/>
                        </a:rPr>
                        <a:t>AÑOS</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1</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2</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3</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4</a:t>
                      </a:r>
                    </a:p>
                  </a:txBody>
                  <a:tcPr marL="0" marR="0" marT="0" marB="0" anchor="b">
                    <a:lnL>
                      <a:noFill/>
                    </a:lnL>
                    <a:lnR>
                      <a:noFill/>
                    </a:lnR>
                    <a:lnT>
                      <a:noFill/>
                    </a:lnT>
                    <a:lnB>
                      <a:noFill/>
                    </a:lnB>
                  </a:tcPr>
                </a:tc>
                <a:tc>
                  <a:txBody>
                    <a:bodyPr/>
                    <a:lstStyle/>
                    <a:p>
                      <a:pPr algn="ctr" fontAlgn="b"/>
                      <a:r>
                        <a:rPr lang="es-VE" sz="1400" b="1" i="0" u="none" strike="noStrike" dirty="0" smtClean="0">
                          <a:solidFill>
                            <a:srgbClr val="FFFF00"/>
                          </a:solidFill>
                          <a:latin typeface="Calibri"/>
                        </a:rPr>
                        <a:t>5   </a:t>
                      </a:r>
                      <a:endParaRPr lang="es-VE" sz="14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77993">
                <a:tc>
                  <a:txBody>
                    <a:bodyPr/>
                    <a:lstStyle/>
                    <a:p>
                      <a:pPr algn="l" fontAlgn="b"/>
                      <a:r>
                        <a:rPr lang="es-VE" sz="1400" b="1" i="0" u="none" strike="noStrike" dirty="0">
                          <a:solidFill>
                            <a:schemeClr val="bg1"/>
                          </a:solidFill>
                          <a:latin typeface="Calibri"/>
                        </a:rPr>
                        <a:t> FLUJO DE CAJA LIBRE </a:t>
                      </a:r>
                    </a:p>
                  </a:txBody>
                  <a:tcPr marL="0" marR="0" marT="0" marB="0" anchor="b">
                    <a:lnL>
                      <a:noFill/>
                    </a:lnL>
                    <a:lnR>
                      <a:noFill/>
                    </a:lnR>
                    <a:lnT>
                      <a:noFill/>
                    </a:lnT>
                    <a:lnB>
                      <a:noFill/>
                    </a:lnB>
                    <a:solidFill>
                      <a:srgbClr val="FFC000"/>
                    </a:solidFill>
                  </a:tcPr>
                </a:tc>
                <a:tc>
                  <a:txBody>
                    <a:bodyPr/>
                    <a:lstStyle/>
                    <a:p>
                      <a:pPr algn="ctr" fontAlgn="b"/>
                      <a:r>
                        <a:rPr lang="es-VE" sz="1400" b="1" i="0" u="none" strike="noStrike" dirty="0">
                          <a:solidFill>
                            <a:schemeClr val="bg1"/>
                          </a:solidFill>
                          <a:latin typeface="Calibri"/>
                        </a:rPr>
                        <a:t> </a:t>
                      </a:r>
                      <a:r>
                        <a:rPr lang="es-VE" sz="1400" b="1" i="0" u="none" strike="noStrike" dirty="0" smtClean="0">
                          <a:solidFill>
                            <a:schemeClr val="bg1"/>
                          </a:solidFill>
                          <a:latin typeface="Calibri"/>
                        </a:rPr>
                        <a:t>   </a:t>
                      </a:r>
                      <a:r>
                        <a:rPr lang="es-VE" sz="1400" b="1" i="0" u="none" strike="noStrike" dirty="0">
                          <a:solidFill>
                            <a:schemeClr val="bg1"/>
                          </a:solidFill>
                          <a:latin typeface="Calibri"/>
                        </a:rPr>
                        <a:t>200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400" b="1" i="0" u="none" strike="noStrike" dirty="0">
                          <a:solidFill>
                            <a:schemeClr val="bg1"/>
                          </a:solidFill>
                          <a:latin typeface="Calibri"/>
                        </a:rPr>
                        <a:t>  </a:t>
                      </a:r>
                      <a:r>
                        <a:rPr lang="es-VE" sz="1400" b="1" i="0" u="none" strike="noStrike" dirty="0" smtClean="0">
                          <a:solidFill>
                            <a:schemeClr val="bg1"/>
                          </a:solidFill>
                          <a:latin typeface="Calibri"/>
                        </a:rPr>
                        <a:t> </a:t>
                      </a:r>
                      <a:r>
                        <a:rPr lang="es-VE" sz="1400" b="1" i="0" u="none" strike="noStrike" dirty="0">
                          <a:solidFill>
                            <a:schemeClr val="bg1"/>
                          </a:solidFill>
                          <a:latin typeface="Calibri"/>
                        </a:rPr>
                        <a:t>300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400" b="1" i="0" u="none" strike="noStrike" dirty="0">
                          <a:solidFill>
                            <a:schemeClr val="bg1"/>
                          </a:solidFill>
                          <a:latin typeface="Calibri"/>
                        </a:rPr>
                        <a:t>    </a:t>
                      </a:r>
                      <a:r>
                        <a:rPr lang="es-VE" sz="1400" b="1" i="0" u="none" strike="noStrike" dirty="0" smtClean="0">
                          <a:solidFill>
                            <a:schemeClr val="bg1"/>
                          </a:solidFill>
                          <a:latin typeface="Calibri"/>
                        </a:rPr>
                        <a:t> </a:t>
                      </a:r>
                      <a:r>
                        <a:rPr lang="es-VE" sz="1400" b="1" i="0" u="none" strike="noStrike" dirty="0">
                          <a:solidFill>
                            <a:schemeClr val="bg1"/>
                          </a:solidFill>
                          <a:latin typeface="Calibri"/>
                        </a:rPr>
                        <a:t>300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400" b="1" i="0" u="none" strike="noStrike" dirty="0">
                          <a:solidFill>
                            <a:schemeClr val="bg1"/>
                          </a:solidFill>
                          <a:latin typeface="Calibri"/>
                        </a:rPr>
                        <a:t>   </a:t>
                      </a:r>
                      <a:r>
                        <a:rPr lang="es-VE" sz="1400" b="1" i="0" u="none" strike="noStrike" dirty="0" smtClean="0">
                          <a:solidFill>
                            <a:schemeClr val="bg1"/>
                          </a:solidFill>
                          <a:latin typeface="Calibri"/>
                        </a:rPr>
                        <a:t> </a:t>
                      </a:r>
                      <a:r>
                        <a:rPr lang="es-VE" sz="1400" b="1" i="0" u="none" strike="noStrike" dirty="0">
                          <a:solidFill>
                            <a:schemeClr val="bg1"/>
                          </a:solidFill>
                          <a:latin typeface="Calibri"/>
                        </a:rPr>
                        <a:t>200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400" b="1" i="0" u="none" strike="noStrike" dirty="0">
                          <a:solidFill>
                            <a:schemeClr val="bg1"/>
                          </a:solidFill>
                          <a:latin typeface="Calibri"/>
                        </a:rPr>
                        <a:t> </a:t>
                      </a:r>
                      <a:r>
                        <a:rPr lang="es-VE" sz="1400" b="1" i="0" u="none" strike="noStrike" dirty="0" smtClean="0">
                          <a:solidFill>
                            <a:schemeClr val="bg1"/>
                          </a:solidFill>
                          <a:latin typeface="Calibri"/>
                        </a:rPr>
                        <a:t>  </a:t>
                      </a:r>
                      <a:r>
                        <a:rPr lang="es-VE" sz="1400" b="1" i="0" u="none" strike="noStrike" dirty="0">
                          <a:solidFill>
                            <a:schemeClr val="bg1"/>
                          </a:solidFill>
                          <a:latin typeface="Calibri"/>
                        </a:rPr>
                        <a:t>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s-VE" sz="1400" b="1" i="0" u="none" strike="noStrike" dirty="0">
                          <a:solidFill>
                            <a:schemeClr val="bg1"/>
                          </a:solidFill>
                          <a:latin typeface="Calibri"/>
                        </a:rPr>
                        <a:t>           1.500   </a:t>
                      </a:r>
                    </a:p>
                  </a:txBody>
                  <a:tcPr marL="0" marR="0" marT="0" marB="0" anchor="b">
                    <a:lnL>
                      <a:noFill/>
                    </a:lnL>
                    <a:lnR>
                      <a:noFill/>
                    </a:lnR>
                    <a:lnT>
                      <a:noFill/>
                    </a:lnT>
                    <a:lnB>
                      <a:noFill/>
                    </a:lnB>
                    <a:solidFill>
                      <a:srgbClr val="FFC000"/>
                    </a:solidFill>
                  </a:tcPr>
                </a:tc>
              </a:tr>
              <a:tr h="277993">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a:noFill/>
                    </a:lnT>
                    <a:lnB>
                      <a:noFill/>
                    </a:lnB>
                    <a:noFill/>
                  </a:tcPr>
                </a:tc>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400" b="1" i="0" u="none" strike="noStrike" dirty="0">
                          <a:solidFill>
                            <a:srgbClr val="FFFF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l" fontAlgn="b"/>
                      <a:endParaRPr lang="es-VE" sz="1400" b="0" i="0" u="none" strike="noStrike">
                        <a:solidFill>
                          <a:srgbClr val="FFFF00"/>
                        </a:solidFill>
                        <a:latin typeface="Calibri"/>
                      </a:endParaRPr>
                    </a:p>
                  </a:txBody>
                  <a:tcPr marL="0" marR="0" marT="0" marB="0">
                    <a:lnL>
                      <a:noFill/>
                    </a:lnL>
                    <a:lnR>
                      <a:noFill/>
                    </a:lnR>
                    <a:lnT>
                      <a:noFill/>
                    </a:lnT>
                    <a:lnB>
                      <a:noFill/>
                    </a:lnB>
                  </a:tcPr>
                </a:tc>
                <a:tc>
                  <a:txBody>
                    <a:bodyPr/>
                    <a:lstStyle/>
                    <a:p>
                      <a:pPr algn="r" fontAlgn="b"/>
                      <a:endParaRPr lang="es-VE" sz="1400" b="1" i="0" u="none" strike="noStrike">
                        <a:solidFill>
                          <a:srgbClr val="FFFF00"/>
                        </a:solidFill>
                        <a:latin typeface="Calibri"/>
                      </a:endParaRPr>
                    </a:p>
                  </a:txBody>
                  <a:tcPr marL="0" marR="0" marT="0" marB="0" anchor="b">
                    <a:lnL>
                      <a:noFill/>
                    </a:lnL>
                    <a:lnR>
                      <a:noFill/>
                    </a:lnR>
                    <a:lnT>
                      <a:noFill/>
                    </a:lnT>
                    <a:lnB>
                      <a:noFill/>
                    </a:lnB>
                  </a:tcPr>
                </a:tc>
                <a:tc>
                  <a:txBody>
                    <a:bodyPr/>
                    <a:lstStyle/>
                    <a:p>
                      <a:pPr algn="r" fontAlgn="b"/>
                      <a:endParaRPr lang="es-VE" sz="14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r" fontAlgn="b"/>
                      <a:endParaRPr lang="es-VE" sz="14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r" fontAlgn="b"/>
                      <a:endParaRPr lang="es-VE" sz="14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r" fontAlgn="b"/>
                      <a:endParaRPr lang="es-VE" sz="14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77993">
                <a:tc>
                  <a:txBody>
                    <a:bodyPr/>
                    <a:lstStyle/>
                    <a:p>
                      <a:pPr algn="l" fontAlgn="b"/>
                      <a:endParaRPr lang="es-VE" sz="1400" b="1" i="0" u="none" strike="noStrike">
                        <a:solidFill>
                          <a:srgbClr val="FFFF00"/>
                        </a:solidFill>
                        <a:latin typeface="Calibri"/>
                      </a:endParaRP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 </a:t>
                      </a:r>
                      <a:r>
                        <a:rPr lang="es-VE" sz="1400" b="1" i="0" u="none" strike="noStrike" dirty="0" smtClean="0">
                          <a:solidFill>
                            <a:srgbClr val="FFFF00"/>
                          </a:solidFill>
                          <a:latin typeface="Calibri"/>
                        </a:rPr>
                        <a:t>   </a:t>
                      </a:r>
                      <a:r>
                        <a:rPr lang="es-VE" sz="1400" b="1" i="0" u="none" strike="noStrike" dirty="0">
                          <a:solidFill>
                            <a:srgbClr val="FFFF00"/>
                          </a:solidFill>
                          <a:latin typeface="Calibri"/>
                        </a:rPr>
                        <a:t>200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400" b="1" i="0" u="none" strike="noStrike" dirty="0" smtClean="0">
                          <a:solidFill>
                            <a:srgbClr val="FFFF00"/>
                          </a:solidFill>
                          <a:latin typeface="Calibri"/>
                        </a:rPr>
                        <a:t>+      300   </a:t>
                      </a:r>
                      <a:endParaRPr lang="es-VE" sz="1400" b="1" i="0" u="none" strike="noStrike" dirty="0">
                        <a:solidFill>
                          <a:srgbClr val="FFFF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400" b="1" i="0" u="none" strike="noStrike" dirty="0" smtClean="0">
                          <a:solidFill>
                            <a:srgbClr val="FFFF00"/>
                          </a:solidFill>
                          <a:latin typeface="Calibri"/>
                        </a:rPr>
                        <a:t>+      300   </a:t>
                      </a:r>
                      <a:endParaRPr lang="es-VE" sz="1400" b="1" i="0" u="none" strike="noStrike" dirty="0">
                        <a:solidFill>
                          <a:srgbClr val="FFFF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400" b="1" i="0" u="none" strike="noStrike" dirty="0" smtClean="0">
                          <a:solidFill>
                            <a:srgbClr val="FFFF00"/>
                          </a:solidFill>
                          <a:latin typeface="Calibri"/>
                        </a:rPr>
                        <a:t>+       200   </a:t>
                      </a:r>
                      <a:endParaRPr lang="es-VE" sz="1400" b="1" i="0" u="none" strike="noStrike" dirty="0">
                        <a:solidFill>
                          <a:srgbClr val="FFFF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400" b="1" i="0" u="none" strike="noStrike" dirty="0" smtClean="0">
                          <a:solidFill>
                            <a:srgbClr val="FFFF00"/>
                          </a:solidFill>
                          <a:latin typeface="Calibri"/>
                        </a:rPr>
                        <a:t>+      </a:t>
                      </a:r>
                      <a:r>
                        <a:rPr lang="es-VE" sz="1400" b="1" i="0" u="none" strike="noStrike" dirty="0">
                          <a:solidFill>
                            <a:srgbClr val="FFFF00"/>
                          </a:solidFill>
                          <a:latin typeface="Calibri"/>
                        </a:rPr>
                        <a:t>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ctr" fontAlgn="b"/>
                      <a:r>
                        <a:rPr lang="es-VE" sz="1400" b="0" i="0" u="none" strike="noStrike">
                          <a:solidFill>
                            <a:srgbClr val="FFFF00"/>
                          </a:solidFill>
                          <a:latin typeface="Calibri"/>
                        </a:rPr>
                        <a:t>1,135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ES" sz="1200" b="0" i="0" u="none" strike="noStrike" dirty="0">
                          <a:solidFill>
                            <a:srgbClr val="FFFF00"/>
                          </a:solidFill>
                          <a:effectLst/>
                          <a:latin typeface="Calibri"/>
                        </a:rPr>
                        <a:t>1,288452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ES" sz="1200" b="0" i="0" u="none" strike="noStrike" dirty="0">
                          <a:solidFill>
                            <a:srgbClr val="FFFF00"/>
                          </a:solidFill>
                          <a:effectLst/>
                          <a:latin typeface="Calibri"/>
                        </a:rPr>
                        <a:t>1,4625219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ES" sz="1200" b="0" i="0" u="none" strike="noStrike" dirty="0">
                          <a:solidFill>
                            <a:srgbClr val="FFFF00"/>
                          </a:solidFill>
                          <a:effectLst/>
                          <a:latin typeface="Calibri"/>
                        </a:rPr>
                        <a:t>1,6601086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ES" sz="1200" b="0" i="0" u="none" strike="noStrike" dirty="0">
                          <a:solidFill>
                            <a:srgbClr val="FFFF00"/>
                          </a:solidFill>
                          <a:effectLst/>
                          <a:latin typeface="Calibri"/>
                        </a:rPr>
                        <a:t>1,8843893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r" fontAlgn="b"/>
                      <a:r>
                        <a:rPr lang="es-VE" sz="1400" b="1" i="0" u="none" strike="noStrike" dirty="0">
                          <a:solidFill>
                            <a:srgbClr val="FFFF00"/>
                          </a:solidFill>
                          <a:latin typeface="Arial"/>
                        </a:rPr>
                        <a:t> Tasa  </a:t>
                      </a:r>
                      <a:r>
                        <a:rPr lang="es-VE" sz="1400" b="1" i="0" u="none" strike="noStrike" dirty="0" smtClean="0">
                          <a:solidFill>
                            <a:srgbClr val="FFFF00"/>
                          </a:solidFill>
                          <a:latin typeface="Arial"/>
                        </a:rPr>
                        <a:t>Interna de Retorno </a:t>
                      </a:r>
                      <a:endParaRPr lang="es-VE" sz="1400" b="1" i="0" u="none" strike="noStrike" dirty="0">
                        <a:solidFill>
                          <a:srgbClr val="FFFF00"/>
                        </a:solidFill>
                        <a:latin typeface="Arial"/>
                      </a:endParaRPr>
                    </a:p>
                  </a:txBody>
                  <a:tcPr marL="0" marR="0" marT="0" marB="0" anchor="b">
                    <a:lnL>
                      <a:noFill/>
                    </a:lnL>
                    <a:lnR>
                      <a:noFill/>
                    </a:lnR>
                    <a:lnT>
                      <a:noFill/>
                    </a:lnT>
                    <a:lnB>
                      <a:noFill/>
                    </a:lnB>
                  </a:tcPr>
                </a:tc>
                <a:tc>
                  <a:txBody>
                    <a:bodyPr/>
                    <a:lstStyle/>
                    <a:p>
                      <a:pPr algn="l" fontAlgn="b"/>
                      <a:r>
                        <a:rPr lang="es-VE" sz="1400" b="0" i="0" u="none" strike="noStrike" dirty="0" smtClean="0">
                          <a:solidFill>
                            <a:srgbClr val="FFFF00"/>
                          </a:solidFill>
                          <a:latin typeface="Calibri"/>
                        </a:rPr>
                        <a:t>      0,135   </a:t>
                      </a:r>
                      <a:endParaRPr lang="es-VE" sz="1400" b="1" i="0" u="none" strike="noStrike" dirty="0">
                        <a:solidFill>
                          <a:srgbClr val="FFFF00"/>
                        </a:solidFill>
                        <a:latin typeface="Arial"/>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r>
                        <a:rPr lang="es-VE" sz="1400" b="0" i="0" u="none" strike="noStrike" dirty="0" smtClean="0">
                          <a:solidFill>
                            <a:srgbClr val="FFFF00"/>
                          </a:solidFill>
                          <a:latin typeface="Calibri"/>
                        </a:rPr>
                        <a:t>13,5/100</a:t>
                      </a:r>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r" fontAlgn="b"/>
                      <a:endParaRPr lang="es-VE" sz="1200" b="1" i="0" u="none" strike="noStrike">
                        <a:solidFill>
                          <a:srgbClr val="FFFF00"/>
                        </a:solidFill>
                        <a:latin typeface="Arial"/>
                      </a:endParaRPr>
                    </a:p>
                  </a:txBody>
                  <a:tcPr marL="0" marR="0" marT="0" marB="0" anchor="b">
                    <a:lnL>
                      <a:noFill/>
                    </a:lnL>
                    <a:lnR>
                      <a:noFill/>
                    </a:lnR>
                    <a:lnT>
                      <a:noFill/>
                    </a:lnT>
                    <a:lnB>
                      <a:noFill/>
                    </a:lnB>
                  </a:tcPr>
                </a:tc>
                <a:tc>
                  <a:txBody>
                    <a:bodyPr/>
                    <a:lstStyle/>
                    <a:p>
                      <a:pPr algn="l" fontAlgn="b"/>
                      <a:endParaRPr lang="es-VE" sz="1200" b="1" i="0" u="none" strike="noStrike" dirty="0">
                        <a:solidFill>
                          <a:srgbClr val="FFFF00"/>
                        </a:solidFill>
                        <a:latin typeface="Arial"/>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l" fontAlgn="b"/>
                      <a:endParaRPr lang="es-VE" sz="1200" b="0" i="0" u="none" strike="noStrike" dirty="0">
                        <a:solidFill>
                          <a:srgbClr val="FFFF00"/>
                        </a:solidFill>
                        <a:latin typeface="Arial"/>
                      </a:endParaRP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1</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2</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3</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4</a:t>
                      </a:r>
                    </a:p>
                  </a:txBody>
                  <a:tcPr marL="0" marR="0" marT="0" marB="0" anchor="b">
                    <a:lnL>
                      <a:noFill/>
                    </a:lnL>
                    <a:lnR>
                      <a:noFill/>
                    </a:lnR>
                    <a:lnT>
                      <a:noFill/>
                    </a:lnT>
                    <a:lnB>
                      <a:noFill/>
                    </a:lnB>
                  </a:tcPr>
                </a:tc>
                <a:tc>
                  <a:txBody>
                    <a:bodyPr/>
                    <a:lstStyle/>
                    <a:p>
                      <a:pPr algn="ctr" fontAlgn="b"/>
                      <a:r>
                        <a:rPr lang="es-VE" sz="1400" b="1" i="0" u="none" strike="noStrike" dirty="0">
                          <a:solidFill>
                            <a:srgbClr val="FFFF00"/>
                          </a:solidFill>
                          <a:latin typeface="Calibri"/>
                        </a:rPr>
                        <a:t> </a:t>
                      </a:r>
                      <a:r>
                        <a:rPr lang="es-VE" sz="1400" b="1" i="0" u="none" strike="noStrike" dirty="0" smtClean="0">
                          <a:solidFill>
                            <a:srgbClr val="FFFF00"/>
                          </a:solidFill>
                          <a:latin typeface="Calibri"/>
                        </a:rPr>
                        <a:t>  </a:t>
                      </a:r>
                      <a:r>
                        <a:rPr lang="es-VE" sz="1400" b="1" i="0" u="none" strike="noStrike" dirty="0">
                          <a:solidFill>
                            <a:srgbClr val="FFFF00"/>
                          </a:solidFill>
                          <a:latin typeface="Calibri"/>
                        </a:rPr>
                        <a:t>5   </a:t>
                      </a: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r" fontAlgn="b"/>
                      <a:r>
                        <a:rPr lang="es-VE" sz="1600" b="1" i="0" u="none" strike="noStrike" dirty="0">
                          <a:solidFill>
                            <a:schemeClr val="bg1"/>
                          </a:solidFill>
                          <a:latin typeface="Arial"/>
                        </a:rPr>
                        <a:t>Valor Presente </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176</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233</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205</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smtClean="0">
                          <a:solidFill>
                            <a:schemeClr val="bg1"/>
                          </a:solidFill>
                          <a:latin typeface="Calibri"/>
                        </a:rPr>
                        <a:t>120</a:t>
                      </a:r>
                      <a:endParaRPr lang="es-VE" sz="1600" b="1" i="0" u="none" strike="noStrike" dirty="0">
                        <a:solidFill>
                          <a:schemeClr val="bg1"/>
                        </a:solidFill>
                        <a:latin typeface="Calibri"/>
                      </a:endParaRP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265</a:t>
                      </a:r>
                    </a:p>
                  </a:txBody>
                  <a:tcPr marL="0" marR="0" marT="0" marB="0" anchor="b">
                    <a:lnL>
                      <a:noFill/>
                    </a:lnL>
                    <a:lnR>
                      <a:noFill/>
                    </a:lnR>
                    <a:lnT>
                      <a:noFill/>
                    </a:lnT>
                    <a:lnB>
                      <a:noFill/>
                    </a:lnB>
                    <a:solidFill>
                      <a:srgbClr val="FFC000"/>
                    </a:solidFill>
                  </a:tcPr>
                </a:tc>
                <a:tc>
                  <a:txBody>
                    <a:bodyPr/>
                    <a:lstStyle/>
                    <a:p>
                      <a:pPr algn="ctr" fontAlgn="b"/>
                      <a:r>
                        <a:rPr lang="es-VE" sz="1400" b="1" i="0" u="none" strike="noStrike" dirty="0">
                          <a:solidFill>
                            <a:schemeClr val="bg1"/>
                          </a:solidFill>
                          <a:latin typeface="Calibri"/>
                        </a:rPr>
                        <a:t>1.000</a:t>
                      </a:r>
                    </a:p>
                  </a:txBody>
                  <a:tcPr marL="0" marR="0" marT="0" marB="0" anchor="b">
                    <a:lnL>
                      <a:noFill/>
                    </a:lnL>
                    <a:lnR>
                      <a:noFill/>
                    </a:lnR>
                    <a:lnT>
                      <a:noFill/>
                    </a:lnT>
                    <a:lnB>
                      <a:noFill/>
                    </a:lnB>
                    <a:solidFill>
                      <a:srgbClr val="FFC000"/>
                    </a:solidFill>
                  </a:tcPr>
                </a:tc>
              </a:tr>
              <a:tr h="291893">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r" fontAlgn="b"/>
                      <a:endParaRPr lang="es-VE" sz="1200" b="0" i="0" u="none" strike="noStrike">
                        <a:solidFill>
                          <a:srgbClr val="FFFF00"/>
                        </a:solidFill>
                        <a:latin typeface="Arial"/>
                      </a:endParaRPr>
                    </a:p>
                  </a:txBody>
                  <a:tcPr marL="0" marR="0" marT="0" marB="0" anchor="b">
                    <a:lnL>
                      <a:noFill/>
                    </a:lnL>
                    <a:lnR>
                      <a:noFill/>
                    </a:lnR>
                    <a:lnT>
                      <a:noFill/>
                    </a:lnT>
                    <a:lnB>
                      <a:noFill/>
                    </a:lnB>
                  </a:tcPr>
                </a:tc>
                <a:tc>
                  <a:txBody>
                    <a:bodyPr/>
                    <a:lstStyle/>
                    <a:p>
                      <a:pPr algn="r"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400" b="0" i="0" u="none" strike="noStrike" dirty="0">
                        <a:solidFill>
                          <a:srgbClr val="FFFF00"/>
                        </a:solidFill>
                        <a:latin typeface="Calibri"/>
                      </a:endParaRPr>
                    </a:p>
                  </a:txBody>
                  <a:tcPr marL="0" marR="0" marT="0" marB="0" anchor="b">
                    <a:lnL>
                      <a:noFill/>
                    </a:lnL>
                    <a:lnR>
                      <a:noFill/>
                    </a:lnR>
                    <a:lnT>
                      <a:noFill/>
                    </a:lnT>
                    <a:lnB>
                      <a:noFill/>
                    </a:lnB>
                  </a:tcPr>
                </a:tc>
              </a:tr>
              <a:tr h="291893">
                <a:tc>
                  <a:txBody>
                    <a:bodyPr/>
                    <a:lstStyle/>
                    <a:p>
                      <a:pPr algn="r" fontAlgn="b"/>
                      <a:r>
                        <a:rPr lang="es-VE" sz="1400" b="1" i="0" u="none" strike="noStrike" dirty="0">
                          <a:solidFill>
                            <a:srgbClr val="FFFF00"/>
                          </a:solidFill>
                          <a:latin typeface="Arial"/>
                        </a:rPr>
                        <a:t>  Valor Presente </a:t>
                      </a:r>
                    </a:p>
                  </a:txBody>
                  <a:tcPr marL="0" marR="0" marT="0" marB="0" anchor="b">
                    <a:lnL>
                      <a:noFill/>
                    </a:lnL>
                    <a:lnR>
                      <a:noFill/>
                    </a:lnR>
                    <a:lnT>
                      <a:noFill/>
                    </a:lnT>
                    <a:lnB>
                      <a:noFill/>
                    </a:lnB>
                  </a:tcPr>
                </a:tc>
                <a:tc>
                  <a:txBody>
                    <a:bodyPr/>
                    <a:lstStyle/>
                    <a:p>
                      <a:pPr algn="r" fontAlgn="b"/>
                      <a:r>
                        <a:rPr lang="es-VE" sz="1200" b="1" i="0" u="none" strike="noStrike" dirty="0">
                          <a:solidFill>
                            <a:srgbClr val="FFFF00"/>
                          </a:solidFill>
                          <a:latin typeface="Calibri"/>
                        </a:rPr>
                        <a:t>1.000</a:t>
                      </a:r>
                    </a:p>
                  </a:txBody>
                  <a:tcPr marL="0" marR="0" marT="0" marB="0" anchor="b">
                    <a:lnL>
                      <a:noFill/>
                    </a:lnL>
                    <a:lnR>
                      <a:noFill/>
                    </a:lnR>
                    <a:lnT>
                      <a:noFill/>
                    </a:lnT>
                    <a:lnB>
                      <a:noFill/>
                    </a:lnB>
                  </a:tcPr>
                </a:tc>
                <a:tc>
                  <a:txBody>
                    <a:bodyPr/>
                    <a:lstStyle/>
                    <a:p>
                      <a:pPr algn="l" fontAlgn="b"/>
                      <a:endParaRPr lang="es-VE" sz="1200" b="1"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r>
              <a:tr h="291893">
                <a:tc>
                  <a:txBody>
                    <a:bodyPr/>
                    <a:lstStyle/>
                    <a:p>
                      <a:pPr algn="r" fontAlgn="b"/>
                      <a:r>
                        <a:rPr lang="es-VE" sz="1400" b="1" i="0" u="none" strike="noStrike" dirty="0" smtClean="0">
                          <a:solidFill>
                            <a:srgbClr val="FFFF00"/>
                          </a:solidFill>
                          <a:latin typeface="Arial"/>
                        </a:rPr>
                        <a:t>Inversión </a:t>
                      </a:r>
                      <a:r>
                        <a:rPr lang="es-VE" sz="1400" b="1" i="0" u="none" strike="noStrike" dirty="0">
                          <a:solidFill>
                            <a:srgbClr val="FFFF00"/>
                          </a:solidFill>
                          <a:latin typeface="Arial"/>
                        </a:rPr>
                        <a:t>Inicial</a:t>
                      </a:r>
                    </a:p>
                  </a:txBody>
                  <a:tcPr marL="0" marR="0" marT="0" marB="0" anchor="b">
                    <a:lnL>
                      <a:noFill/>
                    </a:lnL>
                    <a:lnR>
                      <a:noFill/>
                    </a:lnR>
                    <a:lnT>
                      <a:noFill/>
                    </a:lnT>
                    <a:lnB>
                      <a:noFill/>
                    </a:lnB>
                  </a:tcPr>
                </a:tc>
                <a:tc>
                  <a:txBody>
                    <a:bodyPr/>
                    <a:lstStyle/>
                    <a:p>
                      <a:pPr algn="r" fontAlgn="b"/>
                      <a:r>
                        <a:rPr lang="es-VE" sz="1200" b="1" i="0" u="none" strike="noStrike" dirty="0">
                          <a:solidFill>
                            <a:srgbClr val="FFFF00"/>
                          </a:solidFill>
                          <a:latin typeface="Calibri"/>
                        </a:rPr>
                        <a:t>-1.000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VE" sz="1200" b="1"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a:solidFill>
                          <a:srgbClr val="FFFF00"/>
                        </a:solidFill>
                        <a:latin typeface="Calibri"/>
                      </a:endParaRPr>
                    </a:p>
                  </a:txBody>
                  <a:tcPr marL="0" marR="0" marT="0" marB="0" anchor="b">
                    <a:lnL>
                      <a:noFill/>
                    </a:lnL>
                    <a:lnR>
                      <a:noFill/>
                    </a:lnR>
                    <a:lnT>
                      <a:noFill/>
                    </a:lnT>
                    <a:lnB>
                      <a:noFill/>
                    </a:lnB>
                  </a:tcPr>
                </a:tc>
              </a:tr>
              <a:tr h="291893">
                <a:tc>
                  <a:txBody>
                    <a:bodyPr/>
                    <a:lstStyle/>
                    <a:p>
                      <a:pPr algn="r" fontAlgn="b"/>
                      <a:r>
                        <a:rPr lang="es-VE" sz="1400" b="1" i="0" u="none" strike="noStrike" dirty="0">
                          <a:solidFill>
                            <a:schemeClr val="tx1"/>
                          </a:solidFill>
                          <a:latin typeface="Calibri"/>
                        </a:rPr>
                        <a:t> Total Valor Presente Neto </a:t>
                      </a:r>
                    </a:p>
                  </a:txBody>
                  <a:tcPr marL="0" marR="0" marT="0" marB="0" anchor="b">
                    <a:lnL>
                      <a:noFill/>
                    </a:lnL>
                    <a:lnR>
                      <a:noFill/>
                    </a:lnR>
                    <a:lnT>
                      <a:noFill/>
                    </a:lnT>
                    <a:lnB>
                      <a:noFill/>
                    </a:lnB>
                    <a:noFill/>
                  </a:tcPr>
                </a:tc>
                <a:tc>
                  <a:txBody>
                    <a:bodyPr/>
                    <a:lstStyle/>
                    <a:p>
                      <a:pPr algn="r" fontAlgn="b"/>
                      <a:r>
                        <a:rPr lang="es-VE" sz="1200" b="1" i="0" u="none" strike="noStrike" dirty="0">
                          <a:solidFill>
                            <a:schemeClr val="tx1"/>
                          </a:solidFill>
                          <a:latin typeface="Calibri"/>
                        </a:rPr>
                        <a:t>0</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s-VE" sz="1200" b="1"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dirty="0">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200" b="0" i="0" u="none" strike="noStrike">
                        <a:solidFill>
                          <a:srgbClr val="FFFF00"/>
                        </a:solidFill>
                        <a:latin typeface="Calibri"/>
                      </a:endParaRPr>
                    </a:p>
                  </a:txBody>
                  <a:tcPr marL="0" marR="0" marT="0" marB="0" anchor="b">
                    <a:lnL>
                      <a:noFill/>
                    </a:lnL>
                    <a:lnR>
                      <a:noFill/>
                    </a:lnR>
                    <a:lnT>
                      <a:noFill/>
                    </a:lnT>
                    <a:lnB>
                      <a:noFill/>
                    </a:lnB>
                  </a:tcPr>
                </a:tc>
                <a:tc>
                  <a:txBody>
                    <a:bodyPr/>
                    <a:lstStyle/>
                    <a:p>
                      <a:pPr algn="l" fontAlgn="b"/>
                      <a:endParaRPr lang="es-VE" sz="1100" b="0" i="0" u="none" strike="noStrike" dirty="0">
                        <a:solidFill>
                          <a:srgbClr val="FFFF00"/>
                        </a:solidFill>
                        <a:latin typeface="Calibri"/>
                      </a:endParaRPr>
                    </a:p>
                  </a:txBody>
                  <a:tcPr marL="0" marR="0" marT="0" marB="0" anchor="b">
                    <a:lnL>
                      <a:noFill/>
                    </a:lnL>
                    <a:lnR>
                      <a:noFill/>
                    </a:lnR>
                    <a:lnT>
                      <a:noFill/>
                    </a:lnT>
                    <a:lnB>
                      <a:noFill/>
                    </a:lnB>
                  </a:tcPr>
                </a:tc>
              </a:tr>
            </a:tbl>
          </a:graphicData>
        </a:graphic>
      </p:graphicFrame>
      <p:pic>
        <p:nvPicPr>
          <p:cNvPr id="4" name="1 Imagen"/>
          <p:cNvPicPr/>
          <p:nvPr/>
        </p:nvPicPr>
        <p:blipFill>
          <a:blip r:embed="rId3" cstate="print"/>
          <a:srcRect/>
          <a:stretch>
            <a:fillRect/>
          </a:stretch>
        </p:blipFill>
        <p:spPr bwMode="auto">
          <a:xfrm>
            <a:off x="395536" y="2780928"/>
            <a:ext cx="2066925"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7772400" cy="443136"/>
          </a:xfrm>
        </p:spPr>
        <p:txBody>
          <a:bodyPr/>
          <a:lstStyle/>
          <a:p>
            <a:r>
              <a:rPr lang="es-VE" sz="3200" dirty="0" smtClean="0">
                <a:hlinkClick r:id="rId2" action="ppaction://hlinkfile"/>
              </a:rPr>
              <a:t>CALCULO DE LA TIR-B.xlsx</a:t>
            </a:r>
            <a:endParaRPr lang="es-VE" sz="3200" dirty="0"/>
          </a:p>
        </p:txBody>
      </p:sp>
      <p:graphicFrame>
        <p:nvGraphicFramePr>
          <p:cNvPr id="3" name="2 Tabla"/>
          <p:cNvGraphicFramePr>
            <a:graphicFrameLocks noGrp="1"/>
          </p:cNvGraphicFramePr>
          <p:nvPr>
            <p:extLst>
              <p:ext uri="{D42A27DB-BD31-4B8C-83A1-F6EECF244321}">
                <p14:modId xmlns:p14="http://schemas.microsoft.com/office/powerpoint/2010/main" val="2955457778"/>
              </p:ext>
            </p:extLst>
          </p:nvPr>
        </p:nvGraphicFramePr>
        <p:xfrm>
          <a:off x="395536" y="908720"/>
          <a:ext cx="8136903" cy="5894588"/>
        </p:xfrm>
        <a:graphic>
          <a:graphicData uri="http://schemas.openxmlformats.org/drawingml/2006/table">
            <a:tbl>
              <a:tblPr/>
              <a:tblGrid>
                <a:gridCol w="144016"/>
                <a:gridCol w="2664296"/>
                <a:gridCol w="1008112"/>
                <a:gridCol w="792088"/>
                <a:gridCol w="936104"/>
                <a:gridCol w="864096"/>
                <a:gridCol w="936104"/>
                <a:gridCol w="792087"/>
              </a:tblGrid>
              <a:tr h="242129">
                <a:tc>
                  <a:txBody>
                    <a:bodyPr/>
                    <a:lstStyle/>
                    <a:p>
                      <a:pPr algn="l" fontAlgn="b"/>
                      <a:endParaRPr lang="es-VE"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s-VE" sz="1600" b="1" i="0" u="none" strike="noStrike" dirty="0">
                          <a:solidFill>
                            <a:schemeClr val="tx1"/>
                          </a:solidFill>
                          <a:latin typeface="Calibri"/>
                        </a:rPr>
                        <a:t>INVERSION INICIAL</a:t>
                      </a:r>
                    </a:p>
                  </a:txBody>
                  <a:tcPr marL="0" marR="0" marT="0" marB="0" anchor="b">
                    <a:lnL>
                      <a:noFill/>
                    </a:lnL>
                    <a:lnR>
                      <a:noFill/>
                    </a:lnR>
                    <a:lnT>
                      <a:noFill/>
                    </a:lnT>
                    <a:lnB>
                      <a:noFill/>
                    </a:lnB>
                  </a:tcPr>
                </a:tc>
                <a:tc>
                  <a:txBody>
                    <a:bodyPr/>
                    <a:lstStyle/>
                    <a:p>
                      <a:pPr algn="ctr" fontAlgn="b"/>
                      <a:r>
                        <a:rPr lang="es-VE" sz="1600" b="1" i="0" u="none" strike="noStrike">
                          <a:solidFill>
                            <a:schemeClr val="tx1"/>
                          </a:solidFill>
                          <a:latin typeface="Calibri"/>
                        </a:rPr>
                        <a:t>1.000</a:t>
                      </a: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ctr" fontAlgn="b"/>
                      <a:r>
                        <a:rPr lang="es-VE" sz="1600" b="1" i="0" u="none" strike="noStrike">
                          <a:solidFill>
                            <a:schemeClr val="tx1"/>
                          </a:solidFill>
                          <a:latin typeface="Calibri"/>
                        </a:rPr>
                        <a:t>TOTAL</a:t>
                      </a:r>
                    </a:p>
                  </a:txBody>
                  <a:tcPr marL="0" marR="0" marT="0" marB="0" anchor="b">
                    <a:lnL>
                      <a:noFill/>
                    </a:lnL>
                    <a:lnR>
                      <a:noFill/>
                    </a:lnR>
                    <a:lnT>
                      <a:noFill/>
                    </a:lnT>
                    <a:lnB>
                      <a:noFill/>
                    </a:lnB>
                  </a:tcPr>
                </a:tc>
              </a:tr>
              <a:tr h="242129">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s-VE" sz="1600" b="1" i="0" u="none" strike="noStrike" dirty="0">
                          <a:solidFill>
                            <a:schemeClr val="tx1"/>
                          </a:solidFill>
                          <a:latin typeface="Calibri"/>
                        </a:rPr>
                        <a:t>AÑOS</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1</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2</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3</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4</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                   5   </a:t>
                      </a: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r>
              <a:tr h="242129">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s-VE" sz="1600" b="1" i="0" u="none" strike="noStrike" dirty="0">
                          <a:solidFill>
                            <a:schemeClr val="bg1"/>
                          </a:solidFill>
                          <a:latin typeface="Calibri"/>
                        </a:rPr>
                        <a:t> FLUJO DE CAJA LIBRE </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     </a:t>
                      </a:r>
                      <a:r>
                        <a:rPr lang="es-VE" sz="1600" b="1" i="0" u="none" strike="noStrike" dirty="0" smtClean="0">
                          <a:solidFill>
                            <a:schemeClr val="bg1"/>
                          </a:solidFill>
                          <a:latin typeface="Calibri"/>
                        </a:rPr>
                        <a:t>600   </a:t>
                      </a:r>
                      <a:endParaRPr lang="es-VE" sz="1600" b="1" i="0" u="none" strike="noStrike" dirty="0">
                        <a:solidFill>
                          <a:schemeClr val="bg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600" b="1" i="0" u="none" strike="noStrike" dirty="0">
                          <a:solidFill>
                            <a:schemeClr val="bg1"/>
                          </a:solidFill>
                          <a:latin typeface="Calibri"/>
                        </a:rPr>
                        <a:t>               300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600" b="1" i="0" u="none" strike="noStrike" dirty="0">
                          <a:solidFill>
                            <a:schemeClr val="bg1"/>
                          </a:solidFill>
                          <a:latin typeface="Calibri"/>
                        </a:rPr>
                        <a:t>               300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600" b="1" i="0" u="none" strike="noStrike" dirty="0">
                          <a:solidFill>
                            <a:schemeClr val="bg1"/>
                          </a:solidFill>
                          <a:latin typeface="Calibri"/>
                        </a:rPr>
                        <a:t>               200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600" b="1" i="0" u="none" strike="noStrike" dirty="0">
                          <a:solidFill>
                            <a:schemeClr val="bg1"/>
                          </a:solidFill>
                          <a:latin typeface="Calibri"/>
                        </a:rPr>
                        <a:t>               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VE" sz="1600" b="1" i="0" u="none" strike="noStrike" dirty="0">
                          <a:solidFill>
                            <a:schemeClr val="bg1"/>
                          </a:solidFill>
                          <a:latin typeface="Calibri"/>
                        </a:rPr>
                        <a:t>           1.900   </a:t>
                      </a:r>
                    </a:p>
                  </a:txBody>
                  <a:tcPr marL="0" marR="0" marT="0" marB="0" anchor="b">
                    <a:lnL>
                      <a:noFill/>
                    </a:lnL>
                    <a:lnR>
                      <a:noFill/>
                    </a:lnR>
                    <a:lnT>
                      <a:noFill/>
                    </a:lnT>
                    <a:lnB>
                      <a:noFill/>
                    </a:lnB>
                    <a:solidFill>
                      <a:srgbClr val="FFC000"/>
                    </a:solidFill>
                  </a:tcPr>
                </a:tc>
              </a:tr>
              <a:tr h="242129">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a:noFill/>
                    </a:lnT>
                    <a:lnB>
                      <a:noFill/>
                    </a:lnB>
                    <a:noFill/>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VE" sz="1600" b="1" i="0" u="none" strike="noStrike" dirty="0">
                          <a:solidFill>
                            <a:schemeClr val="tx1"/>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lnL>
                      <a:noFill/>
                    </a:lnL>
                    <a:lnR>
                      <a:noFill/>
                    </a:lnR>
                    <a:lnT>
                      <a:noFill/>
                    </a:lnT>
                    <a:lnB>
                      <a:noFill/>
                    </a:lnB>
                  </a:tcPr>
                </a:tc>
                <a:tc>
                  <a:txBody>
                    <a:bodyPr/>
                    <a:lstStyle/>
                    <a:p>
                      <a:pPr algn="r" fontAlgn="b"/>
                      <a:endParaRPr lang="es-VE" sz="1600" b="1" i="0" u="none" strike="noStrike">
                        <a:solidFill>
                          <a:schemeClr val="tx1"/>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a:solidFill>
                          <a:schemeClr val="tx1"/>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r>
              <a:tr h="242129">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1" i="0" u="none" strike="noStrike">
                        <a:solidFill>
                          <a:schemeClr val="tx1"/>
                        </a:solidFill>
                        <a:latin typeface="Calibri"/>
                      </a:endParaRP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     </a:t>
                      </a:r>
                      <a:r>
                        <a:rPr lang="es-VE" sz="1600" b="1" i="0" u="none" strike="noStrike" dirty="0" smtClean="0">
                          <a:solidFill>
                            <a:schemeClr val="tx1"/>
                          </a:solidFill>
                          <a:latin typeface="Calibri"/>
                        </a:rPr>
                        <a:t> </a:t>
                      </a:r>
                      <a:r>
                        <a:rPr lang="es-VE" sz="1600" b="1" i="0" u="none" strike="noStrike" dirty="0">
                          <a:solidFill>
                            <a:schemeClr val="tx1"/>
                          </a:solidFill>
                          <a:latin typeface="Calibri"/>
                        </a:rPr>
                        <a:t>600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600" b="1" i="0" u="none" strike="noStrike" dirty="0">
                          <a:solidFill>
                            <a:schemeClr val="tx1"/>
                          </a:solidFill>
                          <a:latin typeface="Calibri"/>
                        </a:rPr>
                        <a:t>               </a:t>
                      </a:r>
                      <a:r>
                        <a:rPr lang="es-VE" sz="1600" b="1" i="0" u="none" strike="noStrike" dirty="0" smtClean="0">
                          <a:solidFill>
                            <a:schemeClr val="tx1"/>
                          </a:solidFill>
                          <a:latin typeface="Calibri"/>
                        </a:rPr>
                        <a:t>+    300   </a:t>
                      </a:r>
                      <a:endParaRPr lang="es-VE" sz="1600" b="1" i="0" u="none" strike="noStrike" dirty="0">
                        <a:solidFill>
                          <a:schemeClr val="tx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600" b="1" i="0" u="none" strike="noStrike" dirty="0">
                          <a:solidFill>
                            <a:schemeClr val="tx1"/>
                          </a:solidFill>
                          <a:latin typeface="Calibri"/>
                        </a:rPr>
                        <a:t>              </a:t>
                      </a:r>
                      <a:r>
                        <a:rPr lang="es-VE" sz="1600" b="1" i="0" u="none" strike="noStrike" dirty="0" smtClean="0">
                          <a:solidFill>
                            <a:schemeClr val="tx1"/>
                          </a:solidFill>
                          <a:latin typeface="Calibri"/>
                        </a:rPr>
                        <a:t>      +      300   </a:t>
                      </a:r>
                      <a:endParaRPr lang="es-VE" sz="1600" b="1" i="0" u="none" strike="noStrike" dirty="0">
                        <a:solidFill>
                          <a:schemeClr val="tx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600" b="1" i="0" u="none" strike="noStrike" dirty="0">
                          <a:solidFill>
                            <a:schemeClr val="tx1"/>
                          </a:solidFill>
                          <a:latin typeface="Calibri"/>
                        </a:rPr>
                        <a:t>              </a:t>
                      </a:r>
                      <a:r>
                        <a:rPr lang="es-VE" sz="1600" b="1" i="0" u="none" strike="noStrike" dirty="0" smtClean="0">
                          <a:solidFill>
                            <a:schemeClr val="tx1"/>
                          </a:solidFill>
                          <a:latin typeface="Calibri"/>
                        </a:rPr>
                        <a:t>    +    200   </a:t>
                      </a:r>
                      <a:endParaRPr lang="es-VE" sz="1600" b="1" i="0" u="none" strike="noStrike" dirty="0">
                        <a:solidFill>
                          <a:schemeClr val="tx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VE" sz="1600" b="1" i="0" u="none" strike="noStrike" dirty="0">
                          <a:solidFill>
                            <a:schemeClr val="tx1"/>
                          </a:solidFill>
                          <a:latin typeface="Calibri"/>
                        </a:rPr>
                        <a:t>               </a:t>
                      </a:r>
                      <a:r>
                        <a:rPr lang="es-VE" sz="1600" b="1" i="0" u="none" strike="noStrike" dirty="0" smtClean="0">
                          <a:solidFill>
                            <a:schemeClr val="tx1"/>
                          </a:solidFill>
                          <a:latin typeface="Calibri"/>
                        </a:rPr>
                        <a:t>      +    500   </a:t>
                      </a:r>
                      <a:endParaRPr lang="es-VE" sz="1600" b="1" i="0" u="none" strike="noStrike" dirty="0">
                        <a:solidFill>
                          <a:schemeClr val="tx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ctr" fontAlgn="b"/>
                      <a:r>
                        <a:rPr lang="es-VE" sz="1600" b="0" i="0" u="none" strike="noStrike" dirty="0" smtClean="0">
                          <a:solidFill>
                            <a:schemeClr val="tx1"/>
                          </a:solidFill>
                          <a:latin typeface="Calibri"/>
                        </a:rPr>
                        <a:t>1,2885</a:t>
                      </a:r>
                      <a:endParaRPr lang="es-VE" sz="16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VE" sz="1600" b="0" i="0" u="none" strike="noStrike" dirty="0" smtClean="0">
                          <a:solidFill>
                            <a:schemeClr val="tx1"/>
                          </a:solidFill>
                          <a:latin typeface="Calibri"/>
                        </a:rPr>
                        <a:t>1,660232</a:t>
                      </a:r>
                      <a:endParaRPr lang="es-VE" sz="16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VE" sz="1600" b="0" i="0" u="none" strike="noStrike" dirty="0" smtClean="0">
                          <a:solidFill>
                            <a:schemeClr val="tx1"/>
                          </a:solidFill>
                          <a:latin typeface="Calibri"/>
                        </a:rPr>
                        <a:t>2,139209</a:t>
                      </a:r>
                      <a:endParaRPr lang="es-VE" sz="16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VE" sz="1600" b="0" i="0" u="none" strike="noStrike" dirty="0" smtClean="0">
                          <a:solidFill>
                            <a:schemeClr val="tx1"/>
                          </a:solidFill>
                          <a:latin typeface="Calibri"/>
                        </a:rPr>
                        <a:t>2,756371</a:t>
                      </a:r>
                      <a:endParaRPr lang="es-VE" sz="16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VE" sz="1600" b="0" i="0" u="none" strike="noStrike" dirty="0" smtClean="0">
                          <a:solidFill>
                            <a:schemeClr val="tx1"/>
                          </a:solidFill>
                          <a:latin typeface="Calibri"/>
                        </a:rPr>
                        <a:t>3,551584</a:t>
                      </a:r>
                      <a:endParaRPr lang="es-VE" sz="16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465211">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s-VE" sz="1600" b="1" i="0" u="none" strike="noStrike" dirty="0">
                          <a:solidFill>
                            <a:schemeClr val="tx1"/>
                          </a:solidFill>
                          <a:latin typeface="Arial"/>
                        </a:rPr>
                        <a:t> Tasa </a:t>
                      </a:r>
                      <a:r>
                        <a:rPr lang="es-VE" sz="1600" b="1" i="0" u="none" strike="noStrike" dirty="0" smtClean="0">
                          <a:solidFill>
                            <a:schemeClr val="tx1"/>
                          </a:solidFill>
                          <a:latin typeface="Arial"/>
                        </a:rPr>
                        <a:t>Interna</a:t>
                      </a:r>
                      <a:r>
                        <a:rPr lang="es-VE" sz="1600" b="1" i="0" u="none" strike="noStrike" baseline="0" dirty="0" smtClean="0">
                          <a:solidFill>
                            <a:schemeClr val="tx1"/>
                          </a:solidFill>
                          <a:latin typeface="Arial"/>
                        </a:rPr>
                        <a:t> de Retorno</a:t>
                      </a:r>
                      <a:r>
                        <a:rPr lang="es-VE" sz="1600" b="1" i="0" u="none" strike="noStrike" dirty="0" smtClean="0">
                          <a:solidFill>
                            <a:schemeClr val="tx1"/>
                          </a:solidFill>
                          <a:latin typeface="Arial"/>
                        </a:rPr>
                        <a:t> </a:t>
                      </a:r>
                      <a:endParaRPr lang="es-VE" sz="1600" b="1" i="0" u="none" strike="noStrike" dirty="0">
                        <a:solidFill>
                          <a:schemeClr val="tx1"/>
                        </a:solidFill>
                        <a:latin typeface="Arial"/>
                      </a:endParaRPr>
                    </a:p>
                  </a:txBody>
                  <a:tcPr marL="0" marR="0" marT="0" marB="0" anchor="b">
                    <a:lnL>
                      <a:noFill/>
                    </a:lnL>
                    <a:lnR>
                      <a:noFill/>
                    </a:lnR>
                    <a:lnT>
                      <a:noFill/>
                    </a:lnT>
                    <a:lnB>
                      <a:noFill/>
                    </a:lnB>
                  </a:tcPr>
                </a:tc>
                <a:tc>
                  <a:txBody>
                    <a:bodyPr/>
                    <a:lstStyle/>
                    <a:p>
                      <a:pPr algn="l" fontAlgn="b"/>
                      <a:r>
                        <a:rPr lang="es-VE" sz="1600" b="1" i="0" u="none" strike="noStrike" dirty="0" smtClean="0">
                          <a:solidFill>
                            <a:schemeClr val="tx1"/>
                          </a:solidFill>
                          <a:latin typeface="Arial"/>
                        </a:rPr>
                        <a:t>    28,85/100</a:t>
                      </a:r>
                      <a:endParaRPr lang="es-VE" sz="1600" b="1" i="0" u="none" strike="noStrike" dirty="0">
                        <a:solidFill>
                          <a:schemeClr val="tx1"/>
                        </a:solidFill>
                        <a:latin typeface="Arial"/>
                      </a:endParaRPr>
                    </a:p>
                  </a:txBody>
                  <a:tcPr marL="0" marR="0" marT="0" marB="0" anchor="b">
                    <a:lnL>
                      <a:noFill/>
                    </a:lnL>
                    <a:lnR>
                      <a:noFill/>
                    </a:lnR>
                    <a:lnT>
                      <a:noFill/>
                    </a:lnT>
                    <a:lnB>
                      <a:noFill/>
                    </a:lnB>
                  </a:tcPr>
                </a:tc>
                <a:tc>
                  <a:txBody>
                    <a:bodyPr/>
                    <a:lstStyle/>
                    <a:p>
                      <a:pPr algn="ctr" fontAlgn="b"/>
                      <a:r>
                        <a:rPr lang="es-VE" sz="1600" b="0" i="0" u="none" strike="noStrike" dirty="0" smtClean="0">
                          <a:solidFill>
                            <a:schemeClr val="tx1"/>
                          </a:solidFill>
                          <a:latin typeface="Calibri"/>
                        </a:rPr>
                        <a:t>     0,2885   </a:t>
                      </a:r>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endParaRPr lang="es-VE" sz="1600" b="1" i="0" u="none" strike="noStrike" dirty="0">
                        <a:solidFill>
                          <a:schemeClr val="tx1"/>
                        </a:solidFill>
                        <a:latin typeface="Arial"/>
                      </a:endParaRPr>
                    </a:p>
                  </a:txBody>
                  <a:tcPr marL="0" marR="0" marT="0" marB="0" anchor="b">
                    <a:lnL>
                      <a:noFill/>
                    </a:lnL>
                    <a:lnR>
                      <a:noFill/>
                    </a:lnR>
                    <a:lnT>
                      <a:noFill/>
                    </a:lnT>
                    <a:lnB>
                      <a:noFill/>
                    </a:lnB>
                  </a:tcPr>
                </a:tc>
                <a:tc>
                  <a:txBody>
                    <a:bodyPr/>
                    <a:lstStyle/>
                    <a:p>
                      <a:pPr algn="l" fontAlgn="b"/>
                      <a:endParaRPr lang="es-VE" sz="1600" b="1" i="0" u="none" strike="noStrike">
                        <a:solidFill>
                          <a:schemeClr val="tx1"/>
                        </a:solidFill>
                        <a:latin typeface="Arial"/>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Arial"/>
                      </a:endParaRP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1</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2</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3</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4</a:t>
                      </a:r>
                    </a:p>
                  </a:txBody>
                  <a:tcPr marL="0" marR="0" marT="0" marB="0" anchor="b">
                    <a:lnL>
                      <a:noFill/>
                    </a:lnL>
                    <a:lnR>
                      <a:noFill/>
                    </a:lnR>
                    <a:lnT>
                      <a:noFill/>
                    </a:lnT>
                    <a:lnB>
                      <a:noFill/>
                    </a:lnB>
                  </a:tcPr>
                </a:tc>
                <a:tc>
                  <a:txBody>
                    <a:bodyPr/>
                    <a:lstStyle/>
                    <a:p>
                      <a:pPr algn="ctr" fontAlgn="b"/>
                      <a:r>
                        <a:rPr lang="es-VE" sz="1600" b="1" i="0" u="none" strike="noStrike" dirty="0">
                          <a:solidFill>
                            <a:schemeClr val="tx1"/>
                          </a:solidFill>
                          <a:latin typeface="Calibri"/>
                        </a:rPr>
                        <a:t>                   5   </a:t>
                      </a: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s-VE" sz="1600" b="1" i="0" u="none" strike="noStrike" dirty="0">
                          <a:solidFill>
                            <a:schemeClr val="bg1"/>
                          </a:solidFill>
                          <a:latin typeface="Arial"/>
                        </a:rPr>
                        <a:t>Valor Presente </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smtClean="0">
                          <a:solidFill>
                            <a:schemeClr val="bg1"/>
                          </a:solidFill>
                          <a:latin typeface="Calibri"/>
                        </a:rPr>
                        <a:t>466</a:t>
                      </a:r>
                      <a:endParaRPr lang="es-VE" sz="1600" b="1" i="0" u="none" strike="noStrike" dirty="0">
                        <a:solidFill>
                          <a:schemeClr val="bg1"/>
                        </a:solidFill>
                        <a:latin typeface="Calibri"/>
                      </a:endParaRP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181</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140</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smtClean="0">
                          <a:solidFill>
                            <a:schemeClr val="bg1"/>
                          </a:solidFill>
                          <a:latin typeface="Calibri"/>
                        </a:rPr>
                        <a:t>73</a:t>
                      </a:r>
                      <a:endParaRPr lang="es-VE" sz="1600" b="1" i="0" u="none" strike="noStrike" dirty="0">
                        <a:solidFill>
                          <a:schemeClr val="bg1"/>
                        </a:solidFill>
                        <a:latin typeface="Calibri"/>
                      </a:endParaRP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a:solidFill>
                            <a:schemeClr val="bg1"/>
                          </a:solidFill>
                          <a:latin typeface="Calibri"/>
                        </a:rPr>
                        <a:t>141</a:t>
                      </a:r>
                    </a:p>
                  </a:txBody>
                  <a:tcPr marL="0" marR="0" marT="0" marB="0" anchor="b">
                    <a:lnL>
                      <a:noFill/>
                    </a:lnL>
                    <a:lnR>
                      <a:noFill/>
                    </a:lnR>
                    <a:lnT>
                      <a:noFill/>
                    </a:lnT>
                    <a:lnB>
                      <a:noFill/>
                    </a:lnB>
                    <a:solidFill>
                      <a:srgbClr val="FFC000"/>
                    </a:solidFill>
                  </a:tcPr>
                </a:tc>
                <a:tc>
                  <a:txBody>
                    <a:bodyPr/>
                    <a:lstStyle/>
                    <a:p>
                      <a:pPr algn="ctr" fontAlgn="b"/>
                      <a:r>
                        <a:rPr lang="es-VE" sz="1600" b="1" i="0" u="none" strike="noStrike" dirty="0" smtClean="0">
                          <a:solidFill>
                            <a:schemeClr val="bg1"/>
                          </a:solidFill>
                          <a:latin typeface="Calibri"/>
                        </a:rPr>
                        <a:t>1.000</a:t>
                      </a:r>
                      <a:endParaRPr lang="es-VE" sz="1600" b="1" i="0" u="none" strike="noStrike" dirty="0">
                        <a:solidFill>
                          <a:schemeClr val="bg1"/>
                        </a:solidFill>
                        <a:latin typeface="Calibri"/>
                      </a:endParaRPr>
                    </a:p>
                  </a:txBody>
                  <a:tcPr marL="0" marR="0" marT="0" marB="0" anchor="b">
                    <a:lnL>
                      <a:noFill/>
                    </a:lnL>
                    <a:lnR>
                      <a:noFill/>
                    </a:lnR>
                    <a:lnT>
                      <a:noFill/>
                    </a:lnT>
                    <a:lnB>
                      <a:noFill/>
                    </a:lnB>
                    <a:solidFill>
                      <a:srgbClr val="FFC000"/>
                    </a:solidFill>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endParaRPr lang="es-VE" sz="1600" b="0" i="0" u="none" strike="noStrike">
                        <a:solidFill>
                          <a:schemeClr val="tx1"/>
                        </a:solidFill>
                        <a:latin typeface="Arial"/>
                      </a:endParaRPr>
                    </a:p>
                  </a:txBody>
                  <a:tcPr marL="0" marR="0" marT="0" marB="0" anchor="b">
                    <a:lnL>
                      <a:noFill/>
                    </a:lnL>
                    <a:lnR>
                      <a:noFill/>
                    </a:lnR>
                    <a:lnT>
                      <a:noFill/>
                    </a:lnT>
                    <a:lnB>
                      <a:noFill/>
                    </a:lnB>
                  </a:tcPr>
                </a:tc>
                <a:tc>
                  <a:txBody>
                    <a:bodyPr/>
                    <a:lstStyle/>
                    <a:p>
                      <a:pPr algn="r"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s-VE" sz="1600" b="0" i="0" u="none" strike="noStrike">
                          <a:solidFill>
                            <a:schemeClr val="tx1"/>
                          </a:solidFill>
                          <a:latin typeface="Arial"/>
                        </a:rPr>
                        <a:t>  Valor Presente </a:t>
                      </a:r>
                    </a:p>
                  </a:txBody>
                  <a:tcPr marL="0" marR="0" marT="0" marB="0" anchor="b">
                    <a:lnL>
                      <a:noFill/>
                    </a:lnL>
                    <a:lnR>
                      <a:noFill/>
                    </a:lnR>
                    <a:lnT>
                      <a:noFill/>
                    </a:lnT>
                    <a:lnB>
                      <a:noFill/>
                    </a:lnB>
                  </a:tcPr>
                </a:tc>
                <a:tc>
                  <a:txBody>
                    <a:bodyPr/>
                    <a:lstStyle/>
                    <a:p>
                      <a:pPr algn="r" fontAlgn="b"/>
                      <a:r>
                        <a:rPr lang="es-VE" sz="1600" b="0" i="0" u="none" strike="noStrike" dirty="0" smtClean="0">
                          <a:solidFill>
                            <a:schemeClr val="tx1"/>
                          </a:solidFill>
                          <a:latin typeface="Calibri"/>
                        </a:rPr>
                        <a:t>1.000</a:t>
                      </a:r>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254236">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s-VE" sz="1600" b="0" i="0" u="none" strike="noStrike" dirty="0" smtClean="0">
                          <a:solidFill>
                            <a:schemeClr val="tx1"/>
                          </a:solidFill>
                          <a:latin typeface="Arial"/>
                        </a:rPr>
                        <a:t>Inversión </a:t>
                      </a:r>
                      <a:r>
                        <a:rPr lang="es-VE" sz="1600" b="0" i="0" u="none" strike="noStrike" dirty="0">
                          <a:solidFill>
                            <a:schemeClr val="tx1"/>
                          </a:solidFill>
                          <a:latin typeface="Arial"/>
                        </a:rPr>
                        <a:t>Inicial</a:t>
                      </a:r>
                    </a:p>
                  </a:txBody>
                  <a:tcPr marL="0" marR="0" marT="0" marB="0" anchor="b">
                    <a:lnL>
                      <a:noFill/>
                    </a:lnL>
                    <a:lnR>
                      <a:noFill/>
                    </a:lnR>
                    <a:lnT>
                      <a:noFill/>
                    </a:lnT>
                    <a:lnB>
                      <a:noFill/>
                    </a:lnB>
                  </a:tcPr>
                </a:tc>
                <a:tc>
                  <a:txBody>
                    <a:bodyPr/>
                    <a:lstStyle/>
                    <a:p>
                      <a:pPr algn="r" fontAlgn="b"/>
                      <a:r>
                        <a:rPr lang="es-VE" sz="1600" b="0" i="0" u="none" strike="noStrike" dirty="0">
                          <a:solidFill>
                            <a:schemeClr val="tx1"/>
                          </a:solidFill>
                          <a:latin typeface="Calibri"/>
                        </a:rPr>
                        <a:t>-1.000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r h="426148">
                <a:tc>
                  <a:txBody>
                    <a:bodyPr/>
                    <a:lstStyle/>
                    <a:p>
                      <a:pPr algn="l" fontAlgn="b"/>
                      <a:endParaRPr lang="es-VE"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s-VE" sz="1600" b="1" i="0" u="none" strike="noStrike" dirty="0">
                          <a:solidFill>
                            <a:schemeClr val="tx1"/>
                          </a:solidFill>
                          <a:latin typeface="Calibri"/>
                        </a:rPr>
                        <a:t> Total Valor Presente Neto </a:t>
                      </a:r>
                    </a:p>
                  </a:txBody>
                  <a:tcPr marL="0" marR="0" marT="0" marB="0" anchor="b">
                    <a:lnL>
                      <a:noFill/>
                    </a:lnL>
                    <a:lnR>
                      <a:noFill/>
                    </a:lnR>
                    <a:lnT>
                      <a:noFill/>
                    </a:lnT>
                    <a:lnB>
                      <a:noFill/>
                    </a:lnB>
                    <a:noFill/>
                  </a:tcPr>
                </a:tc>
                <a:tc>
                  <a:txBody>
                    <a:bodyPr/>
                    <a:lstStyle/>
                    <a:p>
                      <a:pPr algn="r" fontAlgn="b"/>
                      <a:r>
                        <a:rPr lang="es-VE" sz="1600" b="1" i="0" u="none" strike="noStrike" dirty="0" smtClean="0">
                          <a:solidFill>
                            <a:schemeClr val="tx1"/>
                          </a:solidFill>
                          <a:latin typeface="Calibri"/>
                        </a:rPr>
                        <a:t>0</a:t>
                      </a:r>
                      <a:endParaRPr lang="es-VE" sz="1600" b="1"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l" fontAlgn="b"/>
                      <a:endParaRPr lang="es-VE" sz="1600" b="0" i="0" u="none" strike="noStrike" dirty="0">
                        <a:solidFill>
                          <a:schemeClr val="tx1"/>
                        </a:solidFill>
                        <a:latin typeface="Calibri"/>
                      </a:endParaRPr>
                    </a:p>
                  </a:txBody>
                  <a:tcPr marL="0" marR="0" marT="0" marB="0" anchor="b">
                    <a:lnL>
                      <a:noFill/>
                    </a:lnL>
                    <a:lnR>
                      <a:noFill/>
                    </a:lnR>
                    <a:lnT>
                      <a:noFill/>
                    </a:lnT>
                    <a:lnB>
                      <a:noFill/>
                    </a:lnB>
                  </a:tcPr>
                </a:tc>
              </a:tr>
            </a:tbl>
          </a:graphicData>
        </a:graphic>
      </p:graphicFrame>
      <p:pic>
        <p:nvPicPr>
          <p:cNvPr id="4" name="1 Imagen"/>
          <p:cNvPicPr/>
          <p:nvPr/>
        </p:nvPicPr>
        <p:blipFill>
          <a:blip r:embed="rId3" cstate="print"/>
          <a:srcRect/>
          <a:stretch>
            <a:fillRect/>
          </a:stretch>
        </p:blipFill>
        <p:spPr bwMode="auto">
          <a:xfrm>
            <a:off x="611560" y="2852936"/>
            <a:ext cx="2304256"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6148" name="Rectangle 4"/>
          <p:cNvSpPr>
            <a:spLocks noGrp="1" noChangeArrowheads="1"/>
          </p:cNvSpPr>
          <p:nvPr>
            <p:ph type="body" idx="1"/>
          </p:nvPr>
        </p:nvSpPr>
        <p:spPr/>
        <p:txBody>
          <a:bodyPr/>
          <a:lstStyle/>
          <a:p>
            <a:pPr algn="just">
              <a:spcBef>
                <a:spcPct val="50000"/>
              </a:spcBef>
              <a:buFontTx/>
              <a:buNone/>
            </a:pPr>
            <a:r>
              <a:rPr lang="es-ES_tradnl" sz="2800" b="1">
                <a:effectLst>
                  <a:outerShdw blurRad="38100" dist="38100" dir="2700000" algn="tl">
                    <a:srgbClr val="000000"/>
                  </a:outerShdw>
                </a:effectLst>
                <a:latin typeface="Tahoma" pitchFamily="34" charset="0"/>
              </a:rPr>
              <a:t>Estudios de Prefactibilidad</a:t>
            </a:r>
            <a:r>
              <a:rPr lang="es-ES_tradnl" sz="2800">
                <a:latin typeface="Tahoma" pitchFamily="34" charset="0"/>
              </a:rPr>
              <a:t> </a:t>
            </a:r>
          </a:p>
          <a:p>
            <a:pPr algn="just">
              <a:spcBef>
                <a:spcPct val="50000"/>
              </a:spcBef>
            </a:pPr>
            <a:r>
              <a:rPr lang="es-ES_tradnl" sz="2800">
                <a:latin typeface="Tahoma" pitchFamily="34" charset="0"/>
              </a:rPr>
              <a:t>Requiere la creación de información pertinente a las características propias de la inversión en estudio; la información se obtiene por medio:</a:t>
            </a:r>
          </a:p>
          <a:p>
            <a:pPr lvl="1" algn="just">
              <a:spcBef>
                <a:spcPct val="50000"/>
              </a:spcBef>
              <a:buFontTx/>
              <a:buChar char="»"/>
            </a:pPr>
            <a:r>
              <a:rPr lang="es-ES_tradnl" sz="2400">
                <a:latin typeface="Tahoma" pitchFamily="34" charset="0"/>
              </a:rPr>
              <a:t>Encuestas de opinión</a:t>
            </a:r>
          </a:p>
          <a:p>
            <a:pPr lvl="1" algn="just">
              <a:spcBef>
                <a:spcPct val="50000"/>
              </a:spcBef>
              <a:buFontTx/>
              <a:buChar char="»"/>
            </a:pPr>
            <a:r>
              <a:rPr lang="es-ES_tradnl" sz="2400">
                <a:latin typeface="Tahoma" pitchFamily="34" charset="0"/>
              </a:rPr>
              <a:t>Test de laboratorio</a:t>
            </a:r>
          </a:p>
          <a:p>
            <a:pPr lvl="1" algn="just">
              <a:spcBef>
                <a:spcPct val="50000"/>
              </a:spcBef>
              <a:buFontTx/>
              <a:buChar char="»"/>
            </a:pPr>
            <a:r>
              <a:rPr lang="es-ES_tradnl" sz="2400">
                <a:latin typeface="Tahoma" pitchFamily="34" charset="0"/>
              </a:rPr>
              <a:t> Prototipos de productos que se desea introducir</a:t>
            </a:r>
          </a:p>
          <a:p>
            <a:pPr lvl="1" algn="just">
              <a:spcBef>
                <a:spcPct val="50000"/>
              </a:spcBef>
              <a:buFontTx/>
              <a:buChar char="»"/>
            </a:pPr>
            <a:r>
              <a:rPr lang="es-ES_tradnl" sz="2400">
                <a:latin typeface="Tahoma" pitchFamily="34" charset="0"/>
              </a:rPr>
              <a:t> Estudios organizacionales y otros. </a:t>
            </a:r>
            <a:endParaRPr lang="es-ES_tradnl"/>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835844175"/>
              </p:ext>
            </p:extLst>
          </p:nvPr>
        </p:nvGraphicFramePr>
        <p:xfrm>
          <a:off x="2483768" y="1124744"/>
          <a:ext cx="6043563" cy="5136729"/>
        </p:xfrm>
        <a:graphic>
          <a:graphicData uri="http://schemas.openxmlformats.org/drawingml/2006/table">
            <a:tbl>
              <a:tblPr/>
              <a:tblGrid>
                <a:gridCol w="1224136"/>
                <a:gridCol w="1512168"/>
                <a:gridCol w="1800200"/>
                <a:gridCol w="1507059"/>
              </a:tblGrid>
              <a:tr h="1415519">
                <a:tc>
                  <a:txBody>
                    <a:bodyPr/>
                    <a:lstStyle/>
                    <a:p>
                      <a:pPr algn="ctr">
                        <a:lnSpc>
                          <a:spcPct val="115000"/>
                        </a:lnSpc>
                        <a:spcAft>
                          <a:spcPts val="0"/>
                        </a:spcAft>
                      </a:pPr>
                      <a:r>
                        <a:rPr lang="es-VE" sz="1800" dirty="0">
                          <a:solidFill>
                            <a:schemeClr val="tx1"/>
                          </a:solidFill>
                          <a:latin typeface="Verdana"/>
                          <a:ea typeface="Times New Roman"/>
                          <a:cs typeface="Times New Roman"/>
                        </a:rPr>
                        <a:t>Tasa Descuento</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 VPN A</a:t>
                      </a:r>
                    </a:p>
                    <a:p>
                      <a:pPr algn="ctr">
                        <a:lnSpc>
                          <a:spcPct val="115000"/>
                        </a:lnSpc>
                        <a:spcAft>
                          <a:spcPts val="0"/>
                        </a:spcAft>
                      </a:pPr>
                      <a:r>
                        <a:rPr lang="es-VE" sz="1800" dirty="0" smtClean="0">
                          <a:solidFill>
                            <a:schemeClr val="tx1"/>
                          </a:solidFill>
                          <a:latin typeface="Verdana"/>
                          <a:ea typeface="Calibri"/>
                          <a:cs typeface="Times New Roman"/>
                        </a:rPr>
                        <a:t>TIR(13,5%)</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ctr">
                        <a:lnSpc>
                          <a:spcPct val="115000"/>
                        </a:lnSpc>
                        <a:spcAft>
                          <a:spcPts val="0"/>
                        </a:spcAft>
                      </a:pPr>
                      <a:r>
                        <a:rPr lang="es-VE" sz="1800" dirty="0">
                          <a:solidFill>
                            <a:schemeClr val="tx1"/>
                          </a:solidFill>
                          <a:latin typeface="Verdana"/>
                          <a:ea typeface="Times New Roman"/>
                          <a:cs typeface="Times New Roman"/>
                        </a:rPr>
                        <a:t>VPN </a:t>
                      </a:r>
                      <a:r>
                        <a:rPr lang="es-VE" sz="1800" dirty="0" smtClean="0">
                          <a:solidFill>
                            <a:schemeClr val="tx1"/>
                          </a:solidFill>
                          <a:latin typeface="Verdana"/>
                          <a:ea typeface="Times New Roman"/>
                          <a:cs typeface="Times New Roman"/>
                        </a:rPr>
                        <a:t>B</a:t>
                      </a:r>
                    </a:p>
                    <a:p>
                      <a:pPr algn="ctr">
                        <a:lnSpc>
                          <a:spcPct val="115000"/>
                        </a:lnSpc>
                        <a:spcAft>
                          <a:spcPts val="0"/>
                        </a:spcAft>
                      </a:pPr>
                      <a:r>
                        <a:rPr lang="es-VE" sz="1800" dirty="0" smtClean="0">
                          <a:solidFill>
                            <a:schemeClr val="tx1"/>
                          </a:solidFill>
                          <a:latin typeface="Verdana"/>
                          <a:ea typeface="Calibri"/>
                          <a:cs typeface="Times New Roman"/>
                        </a:rPr>
                        <a:t>TIR(28,9%)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rowSpan="6">
                  <a:txBody>
                    <a:bodyPr/>
                    <a:lstStyle/>
                    <a:p>
                      <a:pPr>
                        <a:lnSpc>
                          <a:spcPct val="115000"/>
                        </a:lnSpc>
                      </a:pPr>
                      <a:endParaRPr lang="es-VE" sz="1100" dirty="0">
                        <a:latin typeface="Calibri"/>
                        <a:ea typeface="Times New Roman"/>
                        <a:cs typeface="Times New Roman"/>
                      </a:endParaRPr>
                    </a:p>
                  </a:txBody>
                  <a:tcPr marL="9525" marR="9525" marT="9525" marB="9525" anchor="ctr">
                    <a:lnL>
                      <a:noFill/>
                    </a:lnL>
                    <a:lnR>
                      <a:noFill/>
                    </a:lnR>
                    <a:lnT>
                      <a:noFill/>
                    </a:lnT>
                    <a:lnB>
                      <a:noFill/>
                    </a:lnB>
                    <a:noFill/>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5%</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278</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659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vMerge="1">
                  <a:txBody>
                    <a:bodyPr/>
                    <a:lstStyle/>
                    <a:p>
                      <a:endParaRPr lang="es-VE"/>
                    </a:p>
                  </a:txBody>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10%</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102</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r">
                        <a:lnSpc>
                          <a:spcPct val="115000"/>
                        </a:lnSpc>
                        <a:spcAft>
                          <a:spcPts val="100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466</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vMerge="1">
                  <a:txBody>
                    <a:bodyPr/>
                    <a:lstStyle/>
                    <a:p>
                      <a:endParaRPr lang="es-VE"/>
                    </a:p>
                  </a:txBody>
                  <a:tcPr/>
                </a:tc>
              </a:tr>
              <a:tr h="744242">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b="1" dirty="0" smtClean="0">
                          <a:solidFill>
                            <a:schemeClr val="tx1"/>
                          </a:solidFill>
                          <a:latin typeface="Calibri"/>
                          <a:ea typeface="Calibri"/>
                          <a:cs typeface="Times New Roman"/>
                        </a:rPr>
                        <a:t>0</a:t>
                      </a:r>
                      <a:endParaRPr lang="es-VE" sz="1800" b="1"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352</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vMerge="1">
                  <a:txBody>
                    <a:bodyPr/>
                    <a:lstStyle/>
                    <a:p>
                      <a:endParaRPr lang="es-ES"/>
                    </a:p>
                  </a:txBody>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15%</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bg1"/>
                          </a:solidFill>
                          <a:latin typeface="Verdana"/>
                          <a:ea typeface="Times New Roman"/>
                          <a:cs typeface="Times New Roman"/>
                        </a:rPr>
                        <a:t>          </a:t>
                      </a:r>
                      <a:r>
                        <a:rPr lang="es-VE" sz="1800" b="1" dirty="0">
                          <a:solidFill>
                            <a:schemeClr val="bg1"/>
                          </a:solidFill>
                          <a:latin typeface="Verdana"/>
                          <a:ea typeface="Times New Roman"/>
                          <a:cs typeface="Times New Roman"/>
                        </a:rPr>
                        <a:t> </a:t>
                      </a:r>
                      <a:r>
                        <a:rPr lang="es-VE" sz="1800" b="1" dirty="0" smtClean="0">
                          <a:solidFill>
                            <a:srgbClr val="FF0000"/>
                          </a:solidFill>
                          <a:latin typeface="Verdana"/>
                          <a:ea typeface="Times New Roman"/>
                          <a:cs typeface="Times New Roman"/>
                        </a:rPr>
                        <a:t>-39</a:t>
                      </a:r>
                      <a:endParaRPr lang="es-VE" sz="1800" b="1" dirty="0">
                        <a:solidFill>
                          <a:srgbClr val="FF0000"/>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r">
                        <a:lnSpc>
                          <a:spcPct val="115000"/>
                        </a:lnSpc>
                        <a:spcAft>
                          <a:spcPts val="0"/>
                        </a:spcAft>
                      </a:pPr>
                      <a:r>
                        <a:rPr lang="es-VE" sz="1800" dirty="0" smtClean="0">
                          <a:solidFill>
                            <a:schemeClr val="bg1"/>
                          </a:solidFill>
                          <a:latin typeface="Verdana"/>
                          <a:ea typeface="Times New Roman"/>
                          <a:cs typeface="Times New Roman"/>
                        </a:rPr>
                        <a:t>309</a:t>
                      </a:r>
                      <a:endParaRPr lang="es-VE" sz="1800" dirty="0">
                        <a:solidFill>
                          <a:schemeClr val="bg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vMerge="1">
                  <a:txBody>
                    <a:bodyPr/>
                    <a:lstStyle/>
                    <a:p>
                      <a:endParaRPr lang="es-VE"/>
                    </a:p>
                  </a:txBody>
                  <a:tcPr/>
                </a:tc>
              </a:tr>
              <a:tr h="744242">
                <a:tc>
                  <a:txBody>
                    <a:bodyPr/>
                    <a:lstStyle/>
                    <a:p>
                      <a:pPr algn="ctr">
                        <a:lnSpc>
                          <a:spcPct val="115000"/>
                        </a:lnSpc>
                        <a:spcAft>
                          <a:spcPts val="0"/>
                        </a:spcAft>
                      </a:pPr>
                      <a:r>
                        <a:rPr lang="es-VE" sz="1800" dirty="0">
                          <a:solidFill>
                            <a:schemeClr val="tx1"/>
                          </a:solidFill>
                          <a:latin typeface="Verdana"/>
                          <a:ea typeface="Times New Roman"/>
                          <a:cs typeface="Times New Roman"/>
                        </a:rPr>
                        <a:t>20%</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-154</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40000"/>
                        <a:lumOff val="6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179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rgbClr val="0099FF"/>
                    </a:solidFill>
                  </a:tcPr>
                </a:tc>
                <a:tc vMerge="1">
                  <a:txBody>
                    <a:bodyPr/>
                    <a:lstStyle/>
                    <a:p>
                      <a:endParaRPr lang="es-VE"/>
                    </a:p>
                  </a:txBody>
                  <a:tcPr/>
                </a:tc>
              </a:tr>
            </a:tbl>
          </a:graphicData>
        </a:graphic>
      </p:graphicFrame>
      <p:sp>
        <p:nvSpPr>
          <p:cNvPr id="4" name="1 Título"/>
          <p:cNvSpPr>
            <a:spLocks noGrp="1"/>
          </p:cNvSpPr>
          <p:nvPr>
            <p:ph type="title"/>
          </p:nvPr>
        </p:nvSpPr>
        <p:spPr>
          <a:xfrm>
            <a:off x="755576" y="188640"/>
            <a:ext cx="7772400" cy="803176"/>
          </a:xfrm>
        </p:spPr>
        <p:txBody>
          <a:bodyPr/>
          <a:lstStyle/>
          <a:p>
            <a:r>
              <a:rPr lang="es-VE" sz="3200" b="1" dirty="0" smtClean="0"/>
              <a:t>Tasa Descuento (vs) TIR</a:t>
            </a:r>
            <a:r>
              <a:rPr lang="es-VE" sz="3200" dirty="0" smtClean="0"/>
              <a:t/>
            </a:r>
            <a:br>
              <a:rPr lang="es-VE" sz="3200" dirty="0" smtClean="0"/>
            </a:br>
            <a:endParaRPr lang="es-VE" sz="3200" dirty="0"/>
          </a:p>
        </p:txBody>
      </p:sp>
      <p:cxnSp>
        <p:nvCxnSpPr>
          <p:cNvPr id="5" name="4 Conector recto"/>
          <p:cNvCxnSpPr/>
          <p:nvPr/>
        </p:nvCxnSpPr>
        <p:spPr bwMode="auto">
          <a:xfrm>
            <a:off x="2483768" y="2560344"/>
            <a:ext cx="4536504"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8" name="7 Conector recto"/>
          <p:cNvCxnSpPr/>
          <p:nvPr/>
        </p:nvCxnSpPr>
        <p:spPr bwMode="auto">
          <a:xfrm>
            <a:off x="3707904" y="1124744"/>
            <a:ext cx="0" cy="5112568"/>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10" name="9 Conector recto"/>
          <p:cNvCxnSpPr/>
          <p:nvPr/>
        </p:nvCxnSpPr>
        <p:spPr bwMode="auto">
          <a:xfrm>
            <a:off x="5220072" y="1124744"/>
            <a:ext cx="0" cy="5112568"/>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188640"/>
            <a:ext cx="7772400" cy="720080"/>
          </a:xfrm>
        </p:spPr>
        <p:txBody>
          <a:bodyPr/>
          <a:lstStyle/>
          <a:p>
            <a:r>
              <a:rPr lang="es-VE" sz="2800" dirty="0" smtClean="0"/>
              <a:t>ACEPTACION  DE UN  PROYECTO</a:t>
            </a:r>
            <a:endParaRPr lang="es-VE" sz="2800" dirty="0"/>
          </a:p>
        </p:txBody>
      </p:sp>
      <p:sp>
        <p:nvSpPr>
          <p:cNvPr id="3" name="2 Marcador de contenido"/>
          <p:cNvSpPr>
            <a:spLocks noGrp="1"/>
          </p:cNvSpPr>
          <p:nvPr>
            <p:ph idx="1"/>
          </p:nvPr>
        </p:nvSpPr>
        <p:spPr>
          <a:xfrm>
            <a:off x="685800" y="1124744"/>
            <a:ext cx="7772400" cy="5472608"/>
          </a:xfrm>
        </p:spPr>
        <p:txBody>
          <a:bodyPr/>
          <a:lstStyle/>
          <a:p>
            <a:pPr algn="just"/>
            <a:r>
              <a:rPr lang="es-VE" sz="1600" dirty="0" smtClean="0"/>
              <a:t>TIR ˃ K : ACEPTA</a:t>
            </a:r>
          </a:p>
          <a:p>
            <a:pPr algn="just"/>
            <a:r>
              <a:rPr lang="es-VE" sz="1600" dirty="0" smtClean="0"/>
              <a:t>TIR ˂ K  : SE RECHAZA</a:t>
            </a:r>
          </a:p>
          <a:p>
            <a:pPr algn="ctr">
              <a:buNone/>
            </a:pPr>
            <a:r>
              <a:rPr lang="es-VE" sz="1800" dirty="0" smtClean="0"/>
              <a:t>TIR-A: 13,5%</a:t>
            </a:r>
          </a:p>
          <a:p>
            <a:pPr algn="ctr">
              <a:buNone/>
            </a:pPr>
            <a:r>
              <a:rPr lang="es-VE" sz="1800" dirty="0" smtClean="0"/>
              <a:t>TIR-B: 28,9%</a:t>
            </a:r>
          </a:p>
          <a:p>
            <a:pPr algn="just">
              <a:buNone/>
            </a:pPr>
            <a:endParaRPr lang="es-VE" dirty="0"/>
          </a:p>
        </p:txBody>
      </p:sp>
      <p:graphicFrame>
        <p:nvGraphicFramePr>
          <p:cNvPr id="4" name="3 Tabla"/>
          <p:cNvGraphicFramePr>
            <a:graphicFrameLocks noGrp="1"/>
          </p:cNvGraphicFramePr>
          <p:nvPr>
            <p:extLst>
              <p:ext uri="{D42A27DB-BD31-4B8C-83A1-F6EECF244321}">
                <p14:modId xmlns:p14="http://schemas.microsoft.com/office/powerpoint/2010/main" val="1792259252"/>
              </p:ext>
            </p:extLst>
          </p:nvPr>
        </p:nvGraphicFramePr>
        <p:xfrm>
          <a:off x="1403648" y="2420888"/>
          <a:ext cx="6475611" cy="4201344"/>
        </p:xfrm>
        <a:graphic>
          <a:graphicData uri="http://schemas.openxmlformats.org/drawingml/2006/table">
            <a:tbl>
              <a:tblPr/>
              <a:tblGrid>
                <a:gridCol w="1296144"/>
                <a:gridCol w="648072"/>
                <a:gridCol w="1008112"/>
                <a:gridCol w="432048"/>
                <a:gridCol w="504056"/>
                <a:gridCol w="1008112"/>
                <a:gridCol w="1008112"/>
                <a:gridCol w="570955"/>
              </a:tblGrid>
              <a:tr h="951414">
                <a:tc>
                  <a:txBody>
                    <a:bodyPr/>
                    <a:lstStyle/>
                    <a:p>
                      <a:pPr algn="ctr">
                        <a:lnSpc>
                          <a:spcPct val="115000"/>
                        </a:lnSpc>
                        <a:spcAft>
                          <a:spcPts val="0"/>
                        </a:spcAft>
                      </a:pPr>
                      <a:r>
                        <a:rPr lang="es-VE" sz="1800" dirty="0">
                          <a:solidFill>
                            <a:schemeClr val="tx1"/>
                          </a:solidFill>
                          <a:latin typeface="+mj-lt"/>
                          <a:ea typeface="Times New Roman"/>
                          <a:cs typeface="Times New Roman"/>
                        </a:rPr>
                        <a:t>Tasa Descuento</a:t>
                      </a: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mj-lt"/>
                          <a:ea typeface="Calibri"/>
                          <a:cs typeface="Times New Roman"/>
                        </a:rPr>
                        <a:t>TIR-A</a:t>
                      </a: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mj-lt"/>
                          <a:ea typeface="Times New Roman"/>
                          <a:cs typeface="Times New Roman"/>
                        </a:rPr>
                        <a:t> </a:t>
                      </a:r>
                      <a:r>
                        <a:rPr lang="es-VE" sz="1800" dirty="0" smtClean="0">
                          <a:solidFill>
                            <a:schemeClr val="tx1"/>
                          </a:solidFill>
                          <a:latin typeface="+mj-lt"/>
                          <a:ea typeface="Times New Roman"/>
                          <a:cs typeface="Times New Roman"/>
                        </a:rPr>
                        <a:t> VPN </a:t>
                      </a:r>
                      <a:r>
                        <a:rPr lang="es-VE" sz="1800" dirty="0">
                          <a:solidFill>
                            <a:schemeClr val="tx1"/>
                          </a:solidFill>
                          <a:latin typeface="+mj-lt"/>
                          <a:ea typeface="Times New Roman"/>
                          <a:cs typeface="Times New Roman"/>
                        </a:rPr>
                        <a:t>A</a:t>
                      </a: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chemeClr val="bg1"/>
                    </a:solidFill>
                  </a:tcPr>
                </a:tc>
                <a:tc>
                  <a:txBody>
                    <a:bodyPr/>
                    <a:lstStyle/>
                    <a:p>
                      <a:pPr algn="r">
                        <a:lnSpc>
                          <a:spcPct val="115000"/>
                        </a:lnSpc>
                        <a:spcAft>
                          <a:spcPts val="0"/>
                        </a:spcAft>
                      </a:pPr>
                      <a:r>
                        <a:rPr lang="es-VE" sz="1800" dirty="0">
                          <a:solidFill>
                            <a:schemeClr val="tx1"/>
                          </a:solidFill>
                          <a:latin typeface="+mj-lt"/>
                          <a:ea typeface="Times New Roman"/>
                          <a:cs typeface="Times New Roman"/>
                        </a:rPr>
                        <a:t>VPN B</a:t>
                      </a: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rgbClr val="0099FF"/>
                    </a:solidFill>
                  </a:tcPr>
                </a:tc>
                <a:tc>
                  <a:txBody>
                    <a:bodyPr/>
                    <a:lstStyle/>
                    <a:p>
                      <a:pPr algn="ctr">
                        <a:lnSpc>
                          <a:spcPct val="115000"/>
                        </a:lnSpc>
                        <a:spcAft>
                          <a:spcPts val="0"/>
                        </a:spcAft>
                      </a:pPr>
                      <a:r>
                        <a:rPr lang="es-VE" sz="1800" dirty="0" smtClean="0">
                          <a:solidFill>
                            <a:schemeClr val="tx1"/>
                          </a:solidFill>
                          <a:latin typeface="+mj-lt"/>
                          <a:ea typeface="Calibri"/>
                          <a:cs typeface="Times New Roman"/>
                        </a:rPr>
                        <a:t>     TIR-B</a:t>
                      </a:r>
                      <a:endParaRPr lang="es-VE" sz="1800" dirty="0">
                        <a:solidFill>
                          <a:schemeClr val="tx1"/>
                        </a:solidFill>
                        <a:latin typeface="+mj-lt"/>
                        <a:ea typeface="Calibri"/>
                        <a:cs typeface="Times New Roman"/>
                      </a:endParaRPr>
                    </a:p>
                  </a:txBody>
                  <a:tcPr marL="9525" marR="9525" marT="9525" marB="9525" anchor="ctr">
                    <a:lnL>
                      <a:noFill/>
                    </a:lnL>
                    <a:lnR>
                      <a:noFill/>
                    </a:lnR>
                    <a:lnT>
                      <a:noFill/>
                    </a:lnT>
                    <a:lnB>
                      <a:noFill/>
                    </a:lnB>
                    <a:solidFill>
                      <a:srgbClr val="0099FF"/>
                    </a:solidFill>
                  </a:tcPr>
                </a:tc>
                <a:tc>
                  <a:txBody>
                    <a:bodyPr/>
                    <a:lstStyle/>
                    <a:p>
                      <a:pPr algn="r">
                        <a:lnSpc>
                          <a:spcPct val="115000"/>
                        </a:lnSpc>
                        <a:spcAft>
                          <a:spcPts val="0"/>
                        </a:spcAft>
                      </a:pPr>
                      <a:endParaRPr lang="es-VE" sz="1800" dirty="0">
                        <a:solidFill>
                          <a:schemeClr val="tx1"/>
                        </a:solidFill>
                        <a:latin typeface="+mj-lt"/>
                        <a:ea typeface="Calibri"/>
                        <a:cs typeface="Times New Roman"/>
                      </a:endParaRPr>
                    </a:p>
                  </a:txBody>
                  <a:tcPr marL="9525" marR="9525" marT="9525" marB="9525" anchor="b">
                    <a:lnL>
                      <a:noFill/>
                    </a:lnL>
                    <a:lnR>
                      <a:noFill/>
                    </a:lnR>
                    <a:lnT>
                      <a:noFill/>
                    </a:lnT>
                    <a:lnB>
                      <a:noFill/>
                    </a:lnB>
                    <a:solidFill>
                      <a:srgbClr val="0099FF"/>
                    </a:solidFill>
                  </a:tcPr>
                </a:tc>
              </a:tr>
              <a:tr h="500228">
                <a:tc>
                  <a:txBody>
                    <a:bodyPr/>
                    <a:lstStyle/>
                    <a:p>
                      <a:pPr algn="ctr">
                        <a:lnSpc>
                          <a:spcPct val="115000"/>
                        </a:lnSpc>
                        <a:spcAft>
                          <a:spcPts val="0"/>
                        </a:spcAft>
                      </a:pPr>
                      <a:r>
                        <a:rPr lang="es-VE" sz="1800" dirty="0">
                          <a:solidFill>
                            <a:schemeClr val="tx1"/>
                          </a:solidFill>
                          <a:latin typeface="Verdana"/>
                          <a:ea typeface="Times New Roman"/>
                          <a:cs typeface="Times New Roman"/>
                        </a:rPr>
                        <a:t>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    </a:t>
                      </a: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278</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endParaRPr lang="es-VE" sz="1800" dirty="0" smtClean="0">
                        <a:solidFill>
                          <a:schemeClr val="tx1"/>
                        </a:solidFill>
                        <a:latin typeface="Verdana"/>
                        <a:ea typeface="Times New Roman"/>
                        <a:cs typeface="Times New Roman"/>
                      </a:endParaRPr>
                    </a:p>
                    <a:p>
                      <a:pPr algn="r">
                        <a:lnSpc>
                          <a:spcPct val="115000"/>
                        </a:lnSpc>
                        <a:spcAft>
                          <a:spcPts val="0"/>
                        </a:spcAft>
                      </a:pPr>
                      <a:r>
                        <a:rPr lang="es-VE" sz="1800" dirty="0" smtClean="0">
                          <a:solidFill>
                            <a:schemeClr val="tx1"/>
                          </a:solidFill>
                          <a:latin typeface="Verdana"/>
                          <a:ea typeface="Times New Roman"/>
                          <a:cs typeface="Times New Roman"/>
                        </a:rPr>
                        <a:t> 659</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0099FF"/>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28,9%</a:t>
                      </a:r>
                      <a:endParaRPr lang="es-VE" sz="1800" dirty="0">
                        <a:solidFill>
                          <a:schemeClr val="tx1"/>
                        </a:solidFill>
                        <a:latin typeface="Calibri"/>
                        <a:ea typeface="Calibri"/>
                        <a:cs typeface="Times New Roman"/>
                      </a:endParaRPr>
                    </a:p>
                  </a:txBody>
                  <a:tcPr marL="9525" marR="9525" marT="9525" marB="9525" anchor="b">
                    <a:lnL>
                      <a:noFill/>
                    </a:lnL>
                    <a:lnT>
                      <a:noFill/>
                    </a:lnT>
                    <a:lnB>
                      <a:noFill/>
                    </a:lnB>
                    <a:solidFill>
                      <a:srgbClr val="0099FF"/>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lnT>
                      <a:noFill/>
                    </a:lnT>
                    <a:solidFill>
                      <a:srgbClr val="0099FF"/>
                    </a:solidFill>
                  </a:tcPr>
                </a:tc>
              </a:tr>
              <a:tr h="500228">
                <a:tc>
                  <a:txBody>
                    <a:bodyPr/>
                    <a:lstStyle/>
                    <a:p>
                      <a:pPr algn="ctr">
                        <a:lnSpc>
                          <a:spcPct val="115000"/>
                        </a:lnSpc>
                        <a:spcAft>
                          <a:spcPts val="0"/>
                        </a:spcAft>
                      </a:pPr>
                      <a:r>
                        <a:rPr lang="es-VE" sz="1800" dirty="0">
                          <a:solidFill>
                            <a:schemeClr val="tx1"/>
                          </a:solidFill>
                          <a:latin typeface="Verdana"/>
                          <a:ea typeface="Times New Roman"/>
                          <a:cs typeface="Times New Roman"/>
                        </a:rPr>
                        <a:t>10%</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102</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100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100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tcPr>
                </a:tc>
                <a:tc>
                  <a:txBody>
                    <a:bodyPr/>
                    <a:lstStyle/>
                    <a:p>
                      <a:pPr algn="r">
                        <a:lnSpc>
                          <a:spcPct val="115000"/>
                        </a:lnSpc>
                        <a:spcAft>
                          <a:spcPts val="100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466</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0099FF"/>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28,9%</a:t>
                      </a:r>
                      <a:endParaRPr lang="es-VE" sz="1800" dirty="0">
                        <a:solidFill>
                          <a:schemeClr val="tx1"/>
                        </a:solidFill>
                        <a:latin typeface="Calibri"/>
                        <a:ea typeface="Calibri"/>
                        <a:cs typeface="Times New Roman"/>
                      </a:endParaRPr>
                    </a:p>
                  </a:txBody>
                  <a:tcPr marL="9525" marR="9525" marT="9525" marB="9525" anchor="b">
                    <a:lnL>
                      <a:noFill/>
                    </a:lnL>
                    <a:lnT>
                      <a:noFill/>
                    </a:lnT>
                    <a:lnB>
                      <a:noFill/>
                    </a:lnB>
                    <a:solidFill>
                      <a:srgbClr val="0099FF"/>
                    </a:solidFill>
                  </a:tcPr>
                </a:tc>
                <a:tc>
                  <a:txBody>
                    <a:bodyPr/>
                    <a:lstStyle/>
                    <a:p>
                      <a:pPr algn="ctr">
                        <a:lnSpc>
                          <a:spcPct val="115000"/>
                        </a:lnSpc>
                        <a:spcAft>
                          <a:spcPts val="100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solidFill>
                      <a:srgbClr val="0099FF"/>
                    </a:solidFill>
                  </a:tcPr>
                </a:tc>
              </a:tr>
              <a:tr h="500228">
                <a:tc>
                  <a:txBody>
                    <a:bodyPr/>
                    <a:lstStyle/>
                    <a:p>
                      <a:pPr algn="ctr">
                        <a:lnSpc>
                          <a:spcPct val="115000"/>
                        </a:lnSpc>
                        <a:spcAft>
                          <a:spcPts val="0"/>
                        </a:spcAft>
                      </a:pPr>
                      <a:r>
                        <a:rPr lang="es-VE" sz="1800" dirty="0" smtClean="0">
                          <a:solidFill>
                            <a:schemeClr val="tx1"/>
                          </a:solidFill>
                          <a:latin typeface="Calibri"/>
                          <a:ea typeface="Calibri"/>
                          <a:cs typeface="Times New Roman"/>
                        </a:rPr>
                        <a:t>13,50%</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b="1" dirty="0" smtClean="0">
                          <a:solidFill>
                            <a:schemeClr val="tx1"/>
                          </a:solidFill>
                          <a:latin typeface="Calibri"/>
                          <a:ea typeface="Calibri"/>
                          <a:cs typeface="Times New Roman"/>
                        </a:rPr>
                        <a:t>0</a:t>
                      </a:r>
                      <a:endParaRPr lang="es-VE" sz="1800" b="1"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endParaRPr lang="es-VE" sz="1800" dirty="0" smtClean="0">
                        <a:solidFill>
                          <a:schemeClr val="tx1"/>
                        </a:solidFill>
                        <a:latin typeface="Calibri"/>
                        <a:ea typeface="Calibri"/>
                        <a:cs typeface="Times New Roman"/>
                      </a:endParaRPr>
                    </a:p>
                    <a:p>
                      <a:pPr marL="0" marR="0" indent="0" algn="r" defTabSz="914400" rtl="0" eaLnBrk="1" fontAlgn="auto" latinLnBrk="0" hangingPunct="1">
                        <a:lnSpc>
                          <a:spcPct val="115000"/>
                        </a:lnSpc>
                        <a:spcBef>
                          <a:spcPts val="0"/>
                        </a:spcBef>
                        <a:spcAft>
                          <a:spcPts val="0"/>
                        </a:spcAft>
                        <a:buClrTx/>
                        <a:buSzTx/>
                        <a:buFontTx/>
                        <a:buNone/>
                        <a:tabLst/>
                        <a:defRPr/>
                      </a:pPr>
                      <a:r>
                        <a:rPr lang="es-VE" sz="1800" dirty="0" smtClean="0">
                          <a:solidFill>
                            <a:schemeClr val="tx1"/>
                          </a:solidFill>
                          <a:latin typeface="Calibri"/>
                          <a:ea typeface="Calibri"/>
                          <a:cs typeface="Times New Roman"/>
                        </a:rPr>
                        <a:t>352</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0099FF"/>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endParaRPr lang="es-VE" sz="1800" dirty="0" smtClean="0">
                        <a:solidFill>
                          <a:schemeClr val="tx1"/>
                        </a:solidFill>
                        <a:latin typeface="Calibri"/>
                        <a:ea typeface="Calibri"/>
                        <a:cs typeface="Times New Roman"/>
                      </a:endParaRPr>
                    </a:p>
                    <a:p>
                      <a:pPr marL="0" marR="0" indent="0" algn="r" defTabSz="914400" rtl="0" eaLnBrk="1" fontAlgn="auto" latinLnBrk="0" hangingPunct="1">
                        <a:lnSpc>
                          <a:spcPct val="115000"/>
                        </a:lnSpc>
                        <a:spcBef>
                          <a:spcPts val="0"/>
                        </a:spcBef>
                        <a:spcAft>
                          <a:spcPts val="0"/>
                        </a:spcAft>
                        <a:buClrTx/>
                        <a:buSzTx/>
                        <a:buFontTx/>
                        <a:buNone/>
                        <a:tabLst/>
                        <a:defRPr/>
                      </a:pPr>
                      <a:r>
                        <a:rPr lang="es-VE" sz="1800" dirty="0" smtClean="0">
                          <a:solidFill>
                            <a:schemeClr val="tx1"/>
                          </a:solidFill>
                          <a:latin typeface="Calibri"/>
                          <a:ea typeface="Calibri"/>
                          <a:cs typeface="Times New Roman"/>
                        </a:rPr>
                        <a:t>28,9%</a:t>
                      </a:r>
                      <a:endParaRPr lang="es-VE" sz="1800" dirty="0">
                        <a:solidFill>
                          <a:schemeClr val="tx1"/>
                        </a:solidFill>
                        <a:latin typeface="Calibri"/>
                        <a:ea typeface="Calibri"/>
                        <a:cs typeface="Times New Roman"/>
                      </a:endParaRPr>
                    </a:p>
                  </a:txBody>
                  <a:tcPr marL="9525" marR="9525" marT="9525" marB="9525" anchor="b">
                    <a:lnL>
                      <a:noFill/>
                    </a:lnL>
                    <a:lnT>
                      <a:noFill/>
                    </a:lnT>
                    <a:lnB>
                      <a:noFill/>
                    </a:lnB>
                    <a:solidFill>
                      <a:srgbClr val="0099FF"/>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solidFill>
                      <a:srgbClr val="0099FF"/>
                    </a:solidFill>
                  </a:tcPr>
                </a:tc>
              </a:tr>
              <a:tr h="500228">
                <a:tc>
                  <a:txBody>
                    <a:bodyPr/>
                    <a:lstStyle/>
                    <a:p>
                      <a:pPr algn="ctr">
                        <a:lnSpc>
                          <a:spcPct val="115000"/>
                        </a:lnSpc>
                        <a:spcAft>
                          <a:spcPts val="0"/>
                        </a:spcAft>
                      </a:pPr>
                      <a:r>
                        <a:rPr lang="es-VE" sz="1800" dirty="0">
                          <a:solidFill>
                            <a:schemeClr val="tx1"/>
                          </a:solidFill>
                          <a:latin typeface="Verdana"/>
                          <a:ea typeface="Times New Roman"/>
                          <a:cs typeface="Times New Roman"/>
                        </a:rPr>
                        <a:t>15%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-39</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No</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tcPr>
                </a:tc>
                <a:tc>
                  <a:txBody>
                    <a:bodyPr/>
                    <a:lstStyle/>
                    <a:p>
                      <a:pPr algn="r">
                        <a:lnSpc>
                          <a:spcPct val="115000"/>
                        </a:lnSpc>
                        <a:spcAft>
                          <a:spcPts val="0"/>
                        </a:spcAft>
                      </a:pPr>
                      <a:r>
                        <a:rPr lang="es-VE" sz="1800" dirty="0" smtClean="0">
                          <a:solidFill>
                            <a:schemeClr val="tx1"/>
                          </a:solidFill>
                          <a:latin typeface="Verdana"/>
                          <a:ea typeface="Times New Roman"/>
                          <a:cs typeface="Times New Roman"/>
                        </a:rPr>
                        <a:t>309</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0099FF"/>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28,9%</a:t>
                      </a:r>
                      <a:endParaRPr lang="es-VE" sz="1800" dirty="0">
                        <a:solidFill>
                          <a:schemeClr val="tx1"/>
                        </a:solidFill>
                        <a:latin typeface="Calibri"/>
                        <a:ea typeface="Calibri"/>
                        <a:cs typeface="Times New Roman"/>
                      </a:endParaRPr>
                    </a:p>
                  </a:txBody>
                  <a:tcPr marL="9525" marR="9525" marT="9525" marB="9525" anchor="b">
                    <a:lnL>
                      <a:noFill/>
                    </a:lnL>
                    <a:lnT>
                      <a:noFill/>
                    </a:lnT>
                    <a:lnB>
                      <a:noFill/>
                    </a:lnB>
                    <a:solidFill>
                      <a:srgbClr val="0099FF"/>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solidFill>
                      <a:srgbClr val="0099FF"/>
                    </a:solidFill>
                  </a:tcPr>
                </a:tc>
              </a:tr>
              <a:tr h="500228">
                <a:tc>
                  <a:txBody>
                    <a:bodyPr/>
                    <a:lstStyle/>
                    <a:p>
                      <a:pPr algn="ctr">
                        <a:lnSpc>
                          <a:spcPct val="115000"/>
                        </a:lnSpc>
                        <a:spcAft>
                          <a:spcPts val="0"/>
                        </a:spcAft>
                      </a:pPr>
                      <a:r>
                        <a:rPr lang="es-VE" sz="1800" dirty="0">
                          <a:solidFill>
                            <a:schemeClr val="tx1"/>
                          </a:solidFill>
                          <a:latin typeface="Verdana"/>
                          <a:ea typeface="Times New Roman"/>
                          <a:cs typeface="Times New Roman"/>
                        </a:rPr>
                        <a:t>20%</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4827D5"/>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13,5%</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   -154</a:t>
                      </a:r>
                      <a:endParaRPr lang="es-VE" sz="1800" dirty="0">
                        <a:solidFill>
                          <a:schemeClr val="tx1"/>
                        </a:solidFill>
                        <a:latin typeface="Calibri"/>
                        <a:ea typeface="Calibri"/>
                        <a:cs typeface="Times New Roman"/>
                      </a:endParaRPr>
                    </a:p>
                  </a:txBody>
                  <a:tcPr marL="9525" marR="9525" marT="9525" marB="9525" anchor="ctr">
                    <a:lnL>
                      <a:noFill/>
                    </a:lnL>
                    <a:lnR>
                      <a:noFill/>
                    </a:lnR>
                    <a:lnT>
                      <a:noFill/>
                    </a:lnT>
                    <a:lnB>
                      <a:noFill/>
                    </a:lnB>
                    <a:solidFill>
                      <a:schemeClr val="bg1">
                        <a:lumMod val="60000"/>
                        <a:lumOff val="40000"/>
                      </a:schemeClr>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No</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chemeClr val="bg1">
                        <a:lumMod val="60000"/>
                        <a:lumOff val="40000"/>
                      </a:schemeClr>
                    </a:solidFill>
                  </a:tcPr>
                </a:tc>
                <a:tc>
                  <a:txBody>
                    <a:bodyPr/>
                    <a:lstStyle/>
                    <a:p>
                      <a:pPr algn="r">
                        <a:lnSpc>
                          <a:spcPct val="115000"/>
                        </a:lnSpc>
                        <a:spcAft>
                          <a:spcPts val="0"/>
                        </a:spcAft>
                      </a:pP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tcPr>
                </a:tc>
                <a:tc>
                  <a:txBody>
                    <a:bodyPr/>
                    <a:lstStyle/>
                    <a:p>
                      <a:pPr algn="r">
                        <a:lnSpc>
                          <a:spcPct val="115000"/>
                        </a:lnSpc>
                        <a:spcAft>
                          <a:spcPts val="0"/>
                        </a:spcAft>
                      </a:pPr>
                      <a:r>
                        <a:rPr lang="es-VE" sz="1800" dirty="0">
                          <a:solidFill>
                            <a:schemeClr val="tx1"/>
                          </a:solidFill>
                          <a:latin typeface="Verdana"/>
                          <a:ea typeface="Times New Roman"/>
                          <a:cs typeface="Times New Roman"/>
                        </a:rPr>
                        <a:t>     </a:t>
                      </a:r>
                      <a:r>
                        <a:rPr lang="es-VE" sz="1800" dirty="0" smtClean="0">
                          <a:solidFill>
                            <a:schemeClr val="tx1"/>
                          </a:solidFill>
                          <a:latin typeface="Verdana"/>
                          <a:ea typeface="Times New Roman"/>
                          <a:cs typeface="Times New Roman"/>
                        </a:rPr>
                        <a:t>179</a:t>
                      </a:r>
                      <a:endParaRPr lang="es-VE" sz="1800" dirty="0">
                        <a:solidFill>
                          <a:schemeClr val="tx1"/>
                        </a:solidFill>
                        <a:latin typeface="Calibri"/>
                        <a:ea typeface="Calibri"/>
                        <a:cs typeface="Times New Roman"/>
                      </a:endParaRPr>
                    </a:p>
                  </a:txBody>
                  <a:tcPr marL="9525" marR="9525" marT="9525" marB="9525" anchor="b">
                    <a:lnL>
                      <a:noFill/>
                    </a:lnL>
                    <a:lnR>
                      <a:noFill/>
                    </a:lnR>
                    <a:lnT>
                      <a:noFill/>
                    </a:lnT>
                    <a:lnB>
                      <a:noFill/>
                    </a:lnB>
                    <a:solidFill>
                      <a:srgbClr val="0099FF"/>
                    </a:solidFill>
                  </a:tcPr>
                </a:tc>
                <a:tc>
                  <a:txBody>
                    <a:bodyPr/>
                    <a:lstStyle/>
                    <a:p>
                      <a:pPr algn="r">
                        <a:lnSpc>
                          <a:spcPct val="115000"/>
                        </a:lnSpc>
                        <a:spcAft>
                          <a:spcPts val="0"/>
                        </a:spcAft>
                      </a:pPr>
                      <a:r>
                        <a:rPr lang="es-VE" sz="1800" dirty="0" smtClean="0">
                          <a:solidFill>
                            <a:schemeClr val="tx1"/>
                          </a:solidFill>
                          <a:latin typeface="Calibri"/>
                          <a:ea typeface="Calibri"/>
                          <a:cs typeface="Times New Roman"/>
                        </a:rPr>
                        <a:t>28,9%</a:t>
                      </a:r>
                      <a:endParaRPr lang="es-VE" sz="1800" dirty="0">
                        <a:solidFill>
                          <a:schemeClr val="tx1"/>
                        </a:solidFill>
                        <a:latin typeface="Calibri"/>
                        <a:ea typeface="Calibri"/>
                        <a:cs typeface="Times New Roman"/>
                      </a:endParaRPr>
                    </a:p>
                  </a:txBody>
                  <a:tcPr marL="9525" marR="9525" marT="9525" marB="9525" anchor="b">
                    <a:lnL>
                      <a:noFill/>
                    </a:lnL>
                    <a:lnT>
                      <a:noFill/>
                    </a:lnT>
                    <a:lnB>
                      <a:noFill/>
                    </a:lnB>
                    <a:solidFill>
                      <a:srgbClr val="0099FF"/>
                    </a:solidFill>
                  </a:tcPr>
                </a:tc>
                <a:tc>
                  <a:txBody>
                    <a:bodyPr/>
                    <a:lstStyle/>
                    <a:p>
                      <a:pPr algn="ctr">
                        <a:lnSpc>
                          <a:spcPct val="115000"/>
                        </a:lnSpc>
                        <a:spcAft>
                          <a:spcPts val="0"/>
                        </a:spcAft>
                      </a:pPr>
                      <a:r>
                        <a:rPr lang="es-VE" sz="1800" dirty="0" smtClean="0">
                          <a:solidFill>
                            <a:schemeClr val="tx1"/>
                          </a:solidFill>
                          <a:latin typeface="Calibri"/>
                          <a:ea typeface="Calibri"/>
                          <a:cs typeface="Times New Roman"/>
                        </a:rPr>
                        <a:t>SI</a:t>
                      </a:r>
                      <a:endParaRPr lang="es-VE" sz="1800" dirty="0">
                        <a:solidFill>
                          <a:schemeClr val="tx1"/>
                        </a:solidFill>
                        <a:latin typeface="Calibri"/>
                        <a:ea typeface="Calibri"/>
                        <a:cs typeface="Times New Roman"/>
                      </a:endParaRPr>
                    </a:p>
                  </a:txBody>
                  <a:tcPr marL="9525" marR="9525" marT="9525" marB="9525" anchor="b">
                    <a:solidFill>
                      <a:srgbClr val="0099FF"/>
                    </a:solidFill>
                  </a:tcPr>
                </a:tc>
              </a:tr>
            </a:tbl>
          </a:graphicData>
        </a:graphic>
      </p:graphicFrame>
      <p:cxnSp>
        <p:nvCxnSpPr>
          <p:cNvPr id="6" name="5 Conector recto"/>
          <p:cNvCxnSpPr/>
          <p:nvPr/>
        </p:nvCxnSpPr>
        <p:spPr bwMode="auto">
          <a:xfrm>
            <a:off x="1403648" y="3356992"/>
            <a:ext cx="6480720" cy="0"/>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cxnSp>
        <p:nvCxnSpPr>
          <p:cNvPr id="8" name="7 Conector recto"/>
          <p:cNvCxnSpPr/>
          <p:nvPr/>
        </p:nvCxnSpPr>
        <p:spPr bwMode="auto">
          <a:xfrm>
            <a:off x="2699792" y="2420888"/>
            <a:ext cx="0" cy="4248472"/>
          </a:xfrm>
          <a:prstGeom prst="line">
            <a:avLst/>
          </a:prstGeom>
          <a:solidFill>
            <a:schemeClr val="accent1"/>
          </a:solidFill>
          <a:ln w="12700" cap="sq" cmpd="sng" algn="ctr">
            <a:solidFill>
              <a:schemeClr val="tx1"/>
            </a:solidFill>
            <a:prstDash val="solid"/>
            <a:miter lim="800000"/>
            <a:headEnd type="none" w="sm" len="sm"/>
            <a:tailEnd type="none" w="sm" len="sm"/>
          </a:ln>
          <a:effectLst/>
        </p:spPr>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7772400" cy="360040"/>
          </a:xfrm>
        </p:spPr>
        <p:txBody>
          <a:bodyPr/>
          <a:lstStyle/>
          <a:p>
            <a:r>
              <a:rPr lang="es-VE" sz="2800" b="1" dirty="0" smtClean="0"/>
              <a:t>Tasa Interna de Retorno (vs) Tasa Descuento</a:t>
            </a:r>
            <a:r>
              <a:rPr lang="es-VE" dirty="0" smtClean="0"/>
              <a:t/>
            </a:r>
            <a:br>
              <a:rPr lang="es-VE" dirty="0" smtClean="0"/>
            </a:br>
            <a:endParaRPr lang="es-VE" dirty="0"/>
          </a:p>
        </p:txBody>
      </p:sp>
      <p:pic>
        <p:nvPicPr>
          <p:cNvPr id="3" name="2 Imagen" descr="PERFIL DEL VPN"/>
          <p:cNvPicPr/>
          <p:nvPr/>
        </p:nvPicPr>
        <p:blipFill>
          <a:blip r:embed="rId2" cstate="print"/>
          <a:srcRect/>
          <a:stretch>
            <a:fillRect/>
          </a:stretch>
        </p:blipFill>
        <p:spPr bwMode="auto">
          <a:xfrm>
            <a:off x="539552" y="1988840"/>
            <a:ext cx="7992888" cy="4536504"/>
          </a:xfrm>
          <a:prstGeom prst="rect">
            <a:avLst/>
          </a:prstGeom>
          <a:noFill/>
          <a:ln w="9525">
            <a:noFill/>
            <a:miter lim="800000"/>
            <a:headEnd/>
            <a:tailEnd/>
          </a:ln>
        </p:spPr>
      </p:pic>
      <p:sp>
        <p:nvSpPr>
          <p:cNvPr id="4" name="3 Rectángulo"/>
          <p:cNvSpPr/>
          <p:nvPr/>
        </p:nvSpPr>
        <p:spPr>
          <a:xfrm>
            <a:off x="2483768" y="908720"/>
            <a:ext cx="4572000" cy="707886"/>
          </a:xfrm>
          <a:prstGeom prst="rect">
            <a:avLst/>
          </a:prstGeom>
        </p:spPr>
        <p:txBody>
          <a:bodyPr>
            <a:spAutoFit/>
          </a:bodyPr>
          <a:lstStyle/>
          <a:p>
            <a:pPr algn="ctr">
              <a:buNone/>
            </a:pPr>
            <a:r>
              <a:rPr lang="es-VE" sz="2000" dirty="0" smtClean="0"/>
              <a:t>TIR-A: 13,5%</a:t>
            </a:r>
          </a:p>
          <a:p>
            <a:pPr algn="ctr">
              <a:buNone/>
            </a:pPr>
            <a:r>
              <a:rPr lang="es-VE" sz="2000" dirty="0" smtClean="0"/>
              <a:t>TIR-B: 28,9</a:t>
            </a:r>
            <a:endParaRPr lang="es-VE"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404664"/>
            <a:ext cx="7772400" cy="648072"/>
          </a:xfrm>
        </p:spPr>
        <p:txBody>
          <a:bodyPr/>
          <a:lstStyle/>
          <a:p>
            <a:r>
              <a:rPr lang="es-VE" sz="2800" b="1" dirty="0" smtClean="0"/>
              <a:t>Conclusión: Tasa Interna de Retorno – T.I.R</a:t>
            </a:r>
            <a:r>
              <a:rPr lang="es-VE" sz="3200" dirty="0" smtClean="0"/>
              <a:t/>
            </a:r>
            <a:br>
              <a:rPr lang="es-VE" sz="3200" dirty="0" smtClean="0"/>
            </a:br>
            <a:endParaRPr lang="es-VE" sz="3200" dirty="0"/>
          </a:p>
        </p:txBody>
      </p:sp>
      <p:sp>
        <p:nvSpPr>
          <p:cNvPr id="3" name="2 Marcador de contenido"/>
          <p:cNvSpPr>
            <a:spLocks noGrp="1"/>
          </p:cNvSpPr>
          <p:nvPr>
            <p:ph idx="1"/>
          </p:nvPr>
        </p:nvSpPr>
        <p:spPr>
          <a:xfrm>
            <a:off x="685800" y="908720"/>
            <a:ext cx="7772400" cy="5544616"/>
          </a:xfrm>
        </p:spPr>
        <p:txBody>
          <a:bodyPr/>
          <a:lstStyle/>
          <a:p>
            <a:pPr algn="just"/>
            <a:endParaRPr lang="es-VE" sz="2000" dirty="0" smtClean="0"/>
          </a:p>
          <a:p>
            <a:pPr algn="just"/>
            <a:r>
              <a:rPr lang="es-VE" sz="2000" dirty="0" smtClean="0"/>
              <a:t>Si los proyectos fueran mutuamente excluyentes se recomendaría al proyecto B y se eliminaría al proyecto A.  </a:t>
            </a:r>
          </a:p>
          <a:p>
            <a:pPr algn="just"/>
            <a:endParaRPr lang="es-VE" sz="2000" dirty="0" smtClean="0"/>
          </a:p>
          <a:p>
            <a:pPr algn="just"/>
            <a:r>
              <a:rPr lang="es-VE" sz="2000" dirty="0" smtClean="0"/>
              <a:t>Si fueran independientes, primero se escogería al proyecto B por ser éste mayor y luego al proyecto A siempre y cuando éste último se tomara una tasa de descuento igual o menor al 10%.</a:t>
            </a:r>
          </a:p>
          <a:p>
            <a:pPr algn="just"/>
            <a:endParaRPr lang="es-VE" sz="2000" dirty="0" smtClean="0"/>
          </a:p>
          <a:p>
            <a:pPr algn="ctr">
              <a:buNone/>
            </a:pPr>
            <a:r>
              <a:rPr lang="es-VE" sz="2400" dirty="0" smtClean="0">
                <a:solidFill>
                  <a:srgbClr val="FFFF00"/>
                </a:solidFill>
              </a:rPr>
              <a:t>TIR-A: 13,5%  ˂ 15%(k) = Rechaza</a:t>
            </a:r>
          </a:p>
          <a:p>
            <a:pPr algn="ctr">
              <a:buNone/>
            </a:pPr>
            <a:r>
              <a:rPr lang="es-VE" sz="2400" dirty="0" smtClean="0">
                <a:solidFill>
                  <a:srgbClr val="FFFF00"/>
                </a:solidFill>
              </a:rPr>
              <a:t>TIR-B: 28,9%  ˃  15% (k)= Acepta</a:t>
            </a:r>
          </a:p>
          <a:p>
            <a:endParaRPr lang="es-VE"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515144"/>
          </a:xfrm>
        </p:spPr>
        <p:txBody>
          <a:bodyPr/>
          <a:lstStyle/>
          <a:p>
            <a:r>
              <a:rPr lang="es-VE" sz="2800" b="1" dirty="0" smtClean="0"/>
              <a:t>Periodo de recuperación de la inversión - PRI</a:t>
            </a:r>
            <a:r>
              <a:rPr lang="es-VE" dirty="0" smtClean="0"/>
              <a:t/>
            </a:r>
            <a:br>
              <a:rPr lang="es-VE" dirty="0" smtClean="0"/>
            </a:br>
            <a:endParaRPr lang="es-VE" dirty="0"/>
          </a:p>
        </p:txBody>
      </p:sp>
      <p:sp>
        <p:nvSpPr>
          <p:cNvPr id="3" name="2 Marcador de contenido"/>
          <p:cNvSpPr>
            <a:spLocks noGrp="1"/>
          </p:cNvSpPr>
          <p:nvPr>
            <p:ph idx="1"/>
          </p:nvPr>
        </p:nvSpPr>
        <p:spPr>
          <a:xfrm>
            <a:off x="323528" y="908720"/>
            <a:ext cx="8568952" cy="5760640"/>
          </a:xfrm>
        </p:spPr>
        <p:txBody>
          <a:bodyPr/>
          <a:lstStyle/>
          <a:p>
            <a:pPr algn="just"/>
            <a:r>
              <a:rPr lang="es-VE" sz="2000" dirty="0" smtClean="0"/>
              <a:t>El periodo de recuperación de la inversión - PRI - es uno de los métodos que en el corto plazo puede tener el favoritismo de algunas personas a la hora de evaluar sus proyectos de inversión.  </a:t>
            </a:r>
          </a:p>
          <a:p>
            <a:pPr algn="just"/>
            <a:endParaRPr lang="es-VE" sz="2000" dirty="0" smtClean="0"/>
          </a:p>
          <a:p>
            <a:pPr algn="just"/>
            <a:r>
              <a:rPr lang="es-VE" sz="2000" dirty="0" smtClean="0"/>
              <a:t>Por su facilidad de cálculo y aplicación, el Periodo de Recuperación de la Inversión es considerado un indicador que mide tanto la liquidez del proyecto como también el riesgo relativo pues permite anticipar los eventos en el corto plazo.</a:t>
            </a:r>
          </a:p>
          <a:p>
            <a:pPr algn="just"/>
            <a:endParaRPr lang="es-VE" sz="2000" dirty="0" smtClean="0"/>
          </a:p>
          <a:p>
            <a:pPr algn="just"/>
            <a:r>
              <a:rPr lang="es-VE" sz="2000" dirty="0" smtClean="0"/>
              <a:t>Es importante anotar que este indicador es un instrumento financiero que al igual que el </a:t>
            </a:r>
            <a:r>
              <a:rPr lang="es-VE" sz="2000" u="sng" dirty="0" smtClean="0">
                <a:hlinkClick r:id="rId2"/>
              </a:rPr>
              <a:t>Valor Presente Neto</a:t>
            </a:r>
            <a:r>
              <a:rPr lang="es-VE" sz="2000" dirty="0" smtClean="0"/>
              <a:t> y la </a:t>
            </a:r>
            <a:r>
              <a:rPr lang="es-VE" sz="2000" u="sng" dirty="0" smtClean="0">
                <a:hlinkClick r:id="rId3"/>
              </a:rPr>
              <a:t>Tasa Interna de Retorno</a:t>
            </a:r>
            <a:r>
              <a:rPr lang="es-VE" sz="2000" dirty="0" smtClean="0"/>
              <a:t>, permite optimizar el proceso de toma de decisiones.</a:t>
            </a:r>
          </a:p>
          <a:p>
            <a:pPr algn="just"/>
            <a:endParaRPr lang="es-VE" sz="2000" dirty="0" smtClean="0"/>
          </a:p>
          <a:p>
            <a:pPr algn="just"/>
            <a:r>
              <a:rPr lang="es-VE" sz="2000" b="1" dirty="0" smtClean="0"/>
              <a:t>¿En qué consiste el PRI?</a:t>
            </a:r>
            <a:r>
              <a:rPr lang="es-VE" sz="2000" dirty="0" smtClean="0"/>
              <a:t> Es un instrumento que permite medir el plazo de tiempo que se requiere para que los flujos netos de efectivo de una inversión recuperen su costo o inversión inicial.</a:t>
            </a:r>
          </a:p>
          <a:p>
            <a:pPr algn="just"/>
            <a:endParaRPr lang="es-VE" sz="2800" dirty="0" smtClean="0"/>
          </a:p>
          <a:p>
            <a:endParaRPr lang="es-VE"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7772400" cy="576064"/>
          </a:xfrm>
        </p:spPr>
        <p:txBody>
          <a:bodyPr/>
          <a:lstStyle/>
          <a:p>
            <a:r>
              <a:rPr lang="es-VE" sz="2800" b="1" dirty="0" smtClean="0"/>
              <a:t>Periodo de recuperación de la inversión - PRI</a:t>
            </a:r>
            <a:r>
              <a:rPr lang="es-VE" dirty="0" smtClean="0"/>
              <a:t/>
            </a:r>
            <a:br>
              <a:rPr lang="es-VE" dirty="0" smtClean="0"/>
            </a:br>
            <a:endParaRPr lang="es-VE" dirty="0"/>
          </a:p>
        </p:txBody>
      </p:sp>
      <p:sp>
        <p:nvSpPr>
          <p:cNvPr id="3" name="2 Marcador de contenido"/>
          <p:cNvSpPr>
            <a:spLocks noGrp="1"/>
          </p:cNvSpPr>
          <p:nvPr>
            <p:ph idx="1"/>
          </p:nvPr>
        </p:nvSpPr>
        <p:spPr>
          <a:xfrm>
            <a:off x="323528" y="836712"/>
            <a:ext cx="8424936" cy="5832648"/>
          </a:xfrm>
        </p:spPr>
        <p:txBody>
          <a:bodyPr/>
          <a:lstStyle/>
          <a:p>
            <a:pPr>
              <a:buNone/>
            </a:pPr>
            <a:r>
              <a:rPr lang="es-VE" sz="2000" b="1" dirty="0" smtClean="0"/>
              <a:t>¿Cómo se calcula el estado de Flujo Neto de Efectivo (FNE)?</a:t>
            </a:r>
            <a:r>
              <a:rPr lang="es-VE" sz="2000" dirty="0" smtClean="0"/>
              <a:t> </a:t>
            </a:r>
          </a:p>
          <a:p>
            <a:pPr algn="ctr">
              <a:buNone/>
            </a:pPr>
            <a:r>
              <a:rPr lang="es-VE" sz="2000" dirty="0" smtClean="0"/>
              <a:t>PROYECTO –A-</a:t>
            </a:r>
          </a:p>
          <a:p>
            <a:pPr>
              <a:buNone/>
            </a:pPr>
            <a:endParaRPr lang="es-VE" sz="2000" dirty="0" smtClean="0"/>
          </a:p>
          <a:p>
            <a:pPr>
              <a:buNone/>
            </a:pPr>
            <a:endParaRPr lang="es-VE" sz="2000" dirty="0"/>
          </a:p>
        </p:txBody>
      </p:sp>
      <p:graphicFrame>
        <p:nvGraphicFramePr>
          <p:cNvPr id="5" name="4 Tabla"/>
          <p:cNvGraphicFramePr>
            <a:graphicFrameLocks noGrp="1"/>
          </p:cNvGraphicFramePr>
          <p:nvPr>
            <p:extLst>
              <p:ext uri="{D42A27DB-BD31-4B8C-83A1-F6EECF244321}">
                <p14:modId xmlns:p14="http://schemas.microsoft.com/office/powerpoint/2010/main" val="1492485799"/>
              </p:ext>
            </p:extLst>
          </p:nvPr>
        </p:nvGraphicFramePr>
        <p:xfrm>
          <a:off x="755577" y="1971672"/>
          <a:ext cx="7920878" cy="4481663"/>
        </p:xfrm>
        <a:graphic>
          <a:graphicData uri="http://schemas.openxmlformats.org/drawingml/2006/table">
            <a:tbl>
              <a:tblPr/>
              <a:tblGrid>
                <a:gridCol w="2736303"/>
                <a:gridCol w="787635"/>
                <a:gridCol w="916790"/>
                <a:gridCol w="966050"/>
                <a:gridCol w="904018"/>
                <a:gridCol w="867529"/>
                <a:gridCol w="742553"/>
              </a:tblGrid>
              <a:tr h="790881">
                <a:tc>
                  <a:txBody>
                    <a:bodyPr/>
                    <a:lstStyle/>
                    <a:p>
                      <a:pPr algn="ctr">
                        <a:lnSpc>
                          <a:spcPct val="115000"/>
                        </a:lnSpc>
                        <a:spcAft>
                          <a:spcPts val="1000"/>
                        </a:spcAft>
                      </a:pPr>
                      <a:r>
                        <a:rPr lang="es-VE" sz="1400" b="1" dirty="0">
                          <a:solidFill>
                            <a:srgbClr val="FFFFFF"/>
                          </a:solidFill>
                          <a:latin typeface="Verdana"/>
                          <a:ea typeface="Calibri"/>
                          <a:cs typeface="Times New Roman"/>
                        </a:rPr>
                        <a:t>CONCEPTO</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 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 1</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 2</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a:t>
                      </a:r>
                      <a:r>
                        <a:rPr lang="es-VE" sz="1400" b="1" baseline="0" dirty="0" smtClean="0">
                          <a:solidFill>
                            <a:srgbClr val="FFFFFF"/>
                          </a:solidFill>
                          <a:latin typeface="Verdana"/>
                          <a:ea typeface="Calibri"/>
                          <a:cs typeface="Times New Roman"/>
                        </a:rPr>
                        <a:t> </a:t>
                      </a:r>
                      <a:r>
                        <a:rPr lang="es-VE" sz="1400" b="1" dirty="0" smtClean="0">
                          <a:solidFill>
                            <a:srgbClr val="FFFFFF"/>
                          </a:solidFill>
                          <a:latin typeface="Verdana"/>
                          <a:ea typeface="Calibri"/>
                          <a:cs typeface="Times New Roman"/>
                        </a:rPr>
                        <a:t>3</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 4</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c>
                  <a:txBody>
                    <a:bodyPr/>
                    <a:lstStyle/>
                    <a:p>
                      <a:pPr algn="ctr">
                        <a:lnSpc>
                          <a:spcPct val="115000"/>
                        </a:lnSpc>
                        <a:spcAft>
                          <a:spcPts val="1000"/>
                        </a:spcAft>
                      </a:pPr>
                      <a:r>
                        <a:rPr lang="es-VE" sz="1400" b="1" dirty="0" smtClean="0">
                          <a:solidFill>
                            <a:srgbClr val="FFFFFF"/>
                          </a:solidFill>
                          <a:latin typeface="Verdana"/>
                          <a:ea typeface="Calibri"/>
                          <a:cs typeface="Times New Roman"/>
                        </a:rPr>
                        <a:t>Año 5</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rgbClr val="C0C0C0"/>
                    </a:solidFill>
                  </a:tcPr>
                </a:tc>
              </a:tr>
              <a:tr h="527255">
                <a:tc>
                  <a:txBody>
                    <a:bodyPr/>
                    <a:lstStyle/>
                    <a:p>
                      <a:pPr>
                        <a:lnSpc>
                          <a:spcPct val="115000"/>
                        </a:lnSpc>
                        <a:spcAft>
                          <a:spcPts val="1000"/>
                        </a:spcAft>
                      </a:pPr>
                      <a:r>
                        <a:rPr lang="es-VE" sz="1400" b="1" dirty="0">
                          <a:solidFill>
                            <a:srgbClr val="FFFFFF"/>
                          </a:solidFill>
                          <a:latin typeface="Verdana"/>
                          <a:ea typeface="Calibri"/>
                          <a:cs typeface="Times New Roman"/>
                        </a:rPr>
                        <a:t>Resultado del ejercicio</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30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150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165</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90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400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527255">
                <a:tc>
                  <a:txBody>
                    <a:bodyPr/>
                    <a:lstStyle/>
                    <a:p>
                      <a:pPr>
                        <a:lnSpc>
                          <a:spcPct val="115000"/>
                        </a:lnSpc>
                        <a:spcAft>
                          <a:spcPts val="1000"/>
                        </a:spcAft>
                      </a:pPr>
                      <a:r>
                        <a:rPr lang="es-VE" sz="1400" b="1">
                          <a:solidFill>
                            <a:srgbClr val="FFFFFF"/>
                          </a:solidFill>
                          <a:latin typeface="Verdana"/>
                          <a:ea typeface="Calibri"/>
                          <a:cs typeface="Times New Roman"/>
                        </a:rPr>
                        <a:t>+ Depreciación</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100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100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100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100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100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790881">
                <a:tc>
                  <a:txBody>
                    <a:bodyPr/>
                    <a:lstStyle/>
                    <a:p>
                      <a:pPr>
                        <a:lnSpc>
                          <a:spcPct val="115000"/>
                        </a:lnSpc>
                        <a:spcAft>
                          <a:spcPts val="1000"/>
                        </a:spcAft>
                      </a:pPr>
                      <a:r>
                        <a:rPr lang="es-VE" sz="1400" b="1">
                          <a:solidFill>
                            <a:srgbClr val="FFFFFF"/>
                          </a:solidFill>
                          <a:latin typeface="Verdana"/>
                          <a:ea typeface="Calibri"/>
                          <a:cs typeface="Times New Roman"/>
                        </a:rPr>
                        <a:t>+ Amortización de diferidos</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40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30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20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Verdana"/>
                          <a:ea typeface="Calibri"/>
                          <a:cs typeface="Times New Roman"/>
                        </a:rPr>
                        <a:t>10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Calibri"/>
                          <a:ea typeface="Calibri"/>
                          <a:cs typeface="Times New Roman"/>
                        </a:rPr>
                        <a:t> </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527255">
                <a:tc>
                  <a:txBody>
                    <a:bodyPr/>
                    <a:lstStyle/>
                    <a:p>
                      <a:pPr>
                        <a:lnSpc>
                          <a:spcPct val="115000"/>
                        </a:lnSpc>
                        <a:spcAft>
                          <a:spcPts val="1000"/>
                        </a:spcAft>
                      </a:pPr>
                      <a:r>
                        <a:rPr lang="es-VE" sz="1400" b="1">
                          <a:solidFill>
                            <a:srgbClr val="FFFFFF"/>
                          </a:solidFill>
                          <a:latin typeface="Verdana"/>
                          <a:ea typeface="Calibri"/>
                          <a:cs typeface="Times New Roman"/>
                        </a:rPr>
                        <a:t>+ Provisiones</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30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20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Verdana"/>
                          <a:ea typeface="Calibri"/>
                          <a:cs typeface="Times New Roman"/>
                        </a:rPr>
                        <a:t>15</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Calibri"/>
                          <a:ea typeface="Calibri"/>
                          <a:cs typeface="Times New Roman"/>
                        </a:rPr>
                        <a:t> </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Calibri"/>
                          <a:ea typeface="Calibri"/>
                          <a:cs typeface="Times New Roman"/>
                        </a:rPr>
                        <a:t> </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527255">
                <a:tc>
                  <a:txBody>
                    <a:bodyPr/>
                    <a:lstStyle/>
                    <a:p>
                      <a:pPr>
                        <a:lnSpc>
                          <a:spcPct val="115000"/>
                        </a:lnSpc>
                        <a:spcAft>
                          <a:spcPts val="1000"/>
                        </a:spcAft>
                      </a:pPr>
                      <a:r>
                        <a:rPr lang="es-VE" sz="1400" b="1">
                          <a:solidFill>
                            <a:srgbClr val="FFFFFF"/>
                          </a:solidFill>
                          <a:latin typeface="Verdana"/>
                          <a:ea typeface="Calibri"/>
                          <a:cs typeface="Times New Roman"/>
                        </a:rPr>
                        <a:t>- Inversión Inicial</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r">
                        <a:lnSpc>
                          <a:spcPct val="115000"/>
                        </a:lnSpc>
                        <a:spcAft>
                          <a:spcPts val="1000"/>
                        </a:spcAft>
                      </a:pPr>
                      <a:r>
                        <a:rPr lang="es-VE" sz="1400" b="1">
                          <a:solidFill>
                            <a:srgbClr val="FFFFFF"/>
                          </a:solidFill>
                          <a:latin typeface="Verdana"/>
                          <a:ea typeface="Calibri"/>
                          <a:cs typeface="Times New Roman"/>
                        </a:rPr>
                        <a:t>-1.000</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a:solidFill>
                            <a:srgbClr val="FFFFFF"/>
                          </a:solidFill>
                          <a:latin typeface="Calibri"/>
                          <a:ea typeface="Calibri"/>
                          <a:cs typeface="Times New Roman"/>
                        </a:rPr>
                        <a:t> </a:t>
                      </a:r>
                      <a:endParaRPr lang="es-VE" sz="140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Calibri"/>
                          <a:ea typeface="Calibri"/>
                          <a:cs typeface="Times New Roman"/>
                        </a:rPr>
                        <a:t> </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1000"/>
                        </a:spcAft>
                      </a:pPr>
                      <a:r>
                        <a:rPr lang="es-VE" sz="1400" b="1" dirty="0">
                          <a:solidFill>
                            <a:srgbClr val="FFFFFF"/>
                          </a:solidFill>
                          <a:latin typeface="Calibri"/>
                          <a:ea typeface="Calibri"/>
                          <a:cs typeface="Times New Roman"/>
                        </a:rPr>
                        <a:t> </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790881">
                <a:tc>
                  <a:txBody>
                    <a:bodyPr/>
                    <a:lstStyle/>
                    <a:p>
                      <a:pPr>
                        <a:lnSpc>
                          <a:spcPct val="115000"/>
                        </a:lnSpc>
                        <a:spcAft>
                          <a:spcPts val="1000"/>
                        </a:spcAft>
                      </a:pPr>
                      <a:r>
                        <a:rPr lang="es-VE" sz="1400" b="1" dirty="0">
                          <a:solidFill>
                            <a:srgbClr val="FFFFFF"/>
                          </a:solidFill>
                          <a:latin typeface="Verdana"/>
                          <a:ea typeface="Calibri"/>
                          <a:cs typeface="Times New Roman"/>
                        </a:rPr>
                        <a:t>FLUJO NETO DE EFECTIVO</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r">
                        <a:lnSpc>
                          <a:spcPct val="115000"/>
                        </a:lnSpc>
                        <a:spcAft>
                          <a:spcPts val="1000"/>
                        </a:spcAft>
                      </a:pPr>
                      <a:r>
                        <a:rPr lang="es-VE" sz="1400" b="1" dirty="0">
                          <a:solidFill>
                            <a:srgbClr val="FFFFFF"/>
                          </a:solidFill>
                          <a:latin typeface="Verdana"/>
                          <a:ea typeface="Calibri"/>
                          <a:cs typeface="Times New Roman"/>
                        </a:rPr>
                        <a:t>-1.000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ctr">
                        <a:lnSpc>
                          <a:spcPct val="115000"/>
                        </a:lnSpc>
                        <a:spcAft>
                          <a:spcPts val="1000"/>
                        </a:spcAft>
                      </a:pPr>
                      <a:r>
                        <a:rPr lang="es-VE" sz="1400" b="1" dirty="0">
                          <a:solidFill>
                            <a:srgbClr val="FFFFFF"/>
                          </a:solidFill>
                          <a:latin typeface="Verdana"/>
                          <a:ea typeface="Calibri"/>
                          <a:cs typeface="Times New Roman"/>
                        </a:rPr>
                        <a:t>200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ctr">
                        <a:lnSpc>
                          <a:spcPct val="115000"/>
                        </a:lnSpc>
                        <a:spcAft>
                          <a:spcPts val="1000"/>
                        </a:spcAft>
                      </a:pPr>
                      <a:r>
                        <a:rPr lang="es-VE" sz="1400" b="1" dirty="0">
                          <a:solidFill>
                            <a:srgbClr val="FFFFFF"/>
                          </a:solidFill>
                          <a:latin typeface="Verdana"/>
                          <a:ea typeface="Calibri"/>
                          <a:cs typeface="Times New Roman"/>
                        </a:rPr>
                        <a:t>300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ctr">
                        <a:lnSpc>
                          <a:spcPct val="115000"/>
                        </a:lnSpc>
                        <a:spcAft>
                          <a:spcPts val="1000"/>
                        </a:spcAft>
                      </a:pPr>
                      <a:r>
                        <a:rPr lang="es-VE" sz="1400" b="1" dirty="0">
                          <a:solidFill>
                            <a:srgbClr val="FFFFFF"/>
                          </a:solidFill>
                          <a:latin typeface="Verdana"/>
                          <a:ea typeface="Calibri"/>
                          <a:cs typeface="Times New Roman"/>
                        </a:rPr>
                        <a:t>300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ctr">
                        <a:lnSpc>
                          <a:spcPct val="115000"/>
                        </a:lnSpc>
                        <a:spcAft>
                          <a:spcPts val="1000"/>
                        </a:spcAft>
                      </a:pPr>
                      <a:r>
                        <a:rPr lang="es-VE" sz="1400" b="1" dirty="0">
                          <a:solidFill>
                            <a:srgbClr val="FFFFFF"/>
                          </a:solidFill>
                          <a:latin typeface="Verdana"/>
                          <a:ea typeface="Calibri"/>
                          <a:cs typeface="Times New Roman"/>
                        </a:rPr>
                        <a:t>200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c>
                  <a:txBody>
                    <a:bodyPr/>
                    <a:lstStyle/>
                    <a:p>
                      <a:pPr algn="ctr">
                        <a:lnSpc>
                          <a:spcPct val="115000"/>
                        </a:lnSpc>
                        <a:spcAft>
                          <a:spcPts val="1000"/>
                        </a:spcAft>
                      </a:pPr>
                      <a:r>
                        <a:rPr lang="es-VE" sz="1400" b="1" dirty="0">
                          <a:solidFill>
                            <a:srgbClr val="FFFFFF"/>
                          </a:solidFill>
                          <a:latin typeface="Verdana"/>
                          <a:ea typeface="Calibri"/>
                          <a:cs typeface="Times New Roman"/>
                        </a:rPr>
                        <a:t>500</a:t>
                      </a:r>
                      <a:endParaRPr lang="es-VE" sz="1400" dirty="0">
                        <a:latin typeface="Calibri"/>
                        <a:ea typeface="Calibri"/>
                        <a:cs typeface="Times New Roman"/>
                      </a:endParaRPr>
                    </a:p>
                  </a:txBody>
                  <a:tcPr marL="0" marR="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bg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772400" cy="692696"/>
          </a:xfrm>
        </p:spPr>
        <p:txBody>
          <a:bodyPr/>
          <a:lstStyle/>
          <a:p>
            <a:r>
              <a:rPr lang="es-VE" sz="2800" b="1" dirty="0" smtClean="0"/>
              <a:t>Periodo de recuperación de la inversión - PRI</a:t>
            </a:r>
            <a:r>
              <a:rPr lang="es-VE" dirty="0" smtClean="0"/>
              <a:t/>
            </a:r>
            <a:br>
              <a:rPr lang="es-VE" dirty="0" smtClean="0"/>
            </a:br>
            <a:endParaRPr lang="es-VE" dirty="0"/>
          </a:p>
        </p:txBody>
      </p:sp>
      <p:sp>
        <p:nvSpPr>
          <p:cNvPr id="4" name="3 Marcador de contenido"/>
          <p:cNvSpPr>
            <a:spLocks noGrp="1"/>
          </p:cNvSpPr>
          <p:nvPr>
            <p:ph idx="1"/>
          </p:nvPr>
        </p:nvSpPr>
        <p:spPr>
          <a:xfrm>
            <a:off x="685800" y="548680"/>
            <a:ext cx="7772400" cy="5547320"/>
          </a:xfrm>
        </p:spPr>
        <p:txBody>
          <a:bodyPr/>
          <a:lstStyle/>
          <a:p>
            <a:pPr algn="just"/>
            <a:r>
              <a:rPr lang="es-VE" sz="2000" b="1" dirty="0" smtClean="0"/>
              <a:t>CALCULO DEL PRI</a:t>
            </a:r>
            <a:endParaRPr lang="es-VE" sz="2000" dirty="0" smtClean="0"/>
          </a:p>
          <a:p>
            <a:pPr algn="just"/>
            <a:r>
              <a:rPr lang="es-VE" sz="2000" dirty="0" smtClean="0"/>
              <a:t>Supóngase que se tienen dos proyectos que requieren un mismo valor de inversión inicial equivalente a 1.000. El proyecto (A) presenta los siguientes FNE (datos en miles): </a:t>
            </a:r>
          </a:p>
          <a:p>
            <a:pPr algn="just"/>
            <a:endParaRPr lang="es-VE" sz="2000" dirty="0" smtClean="0"/>
          </a:p>
          <a:p>
            <a:pPr algn="just"/>
            <a:endParaRPr lang="es-VE" sz="2000" dirty="0" smtClean="0"/>
          </a:p>
          <a:p>
            <a:pPr algn="just"/>
            <a:endParaRPr lang="es-VE" sz="2000" dirty="0" smtClean="0"/>
          </a:p>
          <a:p>
            <a:pPr algn="just"/>
            <a:endParaRPr lang="es-VE" sz="2000" dirty="0" smtClean="0"/>
          </a:p>
          <a:p>
            <a:pPr algn="just"/>
            <a:endParaRPr lang="es-VE" sz="2000" dirty="0" smtClean="0"/>
          </a:p>
          <a:p>
            <a:pPr algn="just"/>
            <a:endParaRPr lang="es-VE" sz="2000" dirty="0" smtClean="0"/>
          </a:p>
          <a:p>
            <a:pPr algn="just"/>
            <a:endParaRPr lang="es-VE" sz="2000" dirty="0" smtClean="0"/>
          </a:p>
          <a:p>
            <a:pPr algn="just"/>
            <a:r>
              <a:rPr lang="es-VE" sz="2000" dirty="0" smtClean="0"/>
              <a:t>CALCULO PRI (A):  Uno a uno se van acumulando los </a:t>
            </a:r>
            <a:r>
              <a:rPr lang="es-VE" sz="2000" u="sng" dirty="0" smtClean="0">
                <a:hlinkClick r:id="rId2"/>
              </a:rPr>
              <a:t>flujos netos de efectivo</a:t>
            </a:r>
            <a:r>
              <a:rPr lang="es-VE" sz="2000" dirty="0" smtClean="0"/>
              <a:t> hasta llegar a cubrir el monto de la inversión.  Para el proyecto A el periodo de recuperación de la inversión se logra en el periodo 4: (200+300+300+200=1.000).</a:t>
            </a:r>
          </a:p>
          <a:p>
            <a:pPr algn="just"/>
            <a:endParaRPr lang="es-VE" sz="2000" dirty="0"/>
          </a:p>
        </p:txBody>
      </p:sp>
      <p:pic>
        <p:nvPicPr>
          <p:cNvPr id="5" name="4 Imagen" descr="http://www.pymesfuturo.com/valor_3.gif"/>
          <p:cNvPicPr/>
          <p:nvPr/>
        </p:nvPicPr>
        <p:blipFill>
          <a:blip r:embed="rId3" cstate="print"/>
          <a:srcRect/>
          <a:stretch>
            <a:fillRect/>
          </a:stretch>
        </p:blipFill>
        <p:spPr bwMode="auto">
          <a:xfrm>
            <a:off x="2051720" y="2564904"/>
            <a:ext cx="5544616" cy="1080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5800" y="908720"/>
            <a:ext cx="7772400" cy="5187280"/>
          </a:xfrm>
        </p:spPr>
        <p:txBody>
          <a:bodyPr/>
          <a:lstStyle/>
          <a:p>
            <a:pPr algn="just"/>
            <a:r>
              <a:rPr lang="es-VE" sz="2400" dirty="0" smtClean="0"/>
              <a:t>Ahora se tiene al proyecto (B) con los siguientes FNE:</a:t>
            </a:r>
          </a:p>
          <a:p>
            <a:endParaRPr lang="es-VE" dirty="0" smtClean="0"/>
          </a:p>
          <a:p>
            <a:endParaRPr lang="es-VE" dirty="0" smtClean="0"/>
          </a:p>
          <a:p>
            <a:endParaRPr lang="es-VE" dirty="0" smtClean="0"/>
          </a:p>
          <a:p>
            <a:pPr algn="just">
              <a:buNone/>
            </a:pPr>
            <a:endParaRPr lang="es-VE" sz="2000" dirty="0" smtClean="0"/>
          </a:p>
          <a:p>
            <a:pPr algn="just">
              <a:buNone/>
            </a:pPr>
            <a:endParaRPr lang="es-VE" sz="2000" dirty="0" smtClean="0"/>
          </a:p>
          <a:p>
            <a:pPr algn="just">
              <a:buNone/>
            </a:pPr>
            <a:r>
              <a:rPr lang="es-VE" sz="2000" dirty="0" smtClean="0"/>
              <a:t>CALCULO PRI (B): </a:t>
            </a:r>
          </a:p>
          <a:p>
            <a:pPr algn="just"/>
            <a:r>
              <a:rPr lang="es-VE" sz="2000" dirty="0" smtClean="0"/>
              <a:t> Al ir acumulando los FNE se tiene que, hasta el periodo 3, su sumatoria es de 600+300+300 =1.200, valor mayor al monto de la inversión inicial, 1.000.  Quiere esto decir que el periodo de recuperación se encuentra entre los periodos 2 y 3.  </a:t>
            </a:r>
          </a:p>
          <a:p>
            <a:endParaRPr lang="es-VE" dirty="0"/>
          </a:p>
        </p:txBody>
      </p:sp>
      <p:sp>
        <p:nvSpPr>
          <p:cNvPr id="4" name="1 Título"/>
          <p:cNvSpPr>
            <a:spLocks noGrp="1"/>
          </p:cNvSpPr>
          <p:nvPr>
            <p:ph type="title"/>
          </p:nvPr>
        </p:nvSpPr>
        <p:spPr>
          <a:xfrm>
            <a:off x="685800" y="609600"/>
            <a:ext cx="7772400" cy="587152"/>
          </a:xfrm>
        </p:spPr>
        <p:txBody>
          <a:bodyPr/>
          <a:lstStyle/>
          <a:p>
            <a:r>
              <a:rPr lang="es-VE" sz="2800" b="1" dirty="0" smtClean="0"/>
              <a:t>Periodo de recuperación de la inversión - PRI</a:t>
            </a:r>
            <a:r>
              <a:rPr lang="es-VE" dirty="0" smtClean="0"/>
              <a:t/>
            </a:r>
            <a:br>
              <a:rPr lang="es-VE" dirty="0" smtClean="0"/>
            </a:br>
            <a:endParaRPr lang="es-VE" dirty="0"/>
          </a:p>
        </p:txBody>
      </p:sp>
      <p:pic>
        <p:nvPicPr>
          <p:cNvPr id="5" name="4 Imagen" descr="http://www.pymesfuturo.com/valor_4.gif"/>
          <p:cNvPicPr/>
          <p:nvPr/>
        </p:nvPicPr>
        <p:blipFill>
          <a:blip r:embed="rId2" cstate="print"/>
          <a:srcRect/>
          <a:stretch>
            <a:fillRect/>
          </a:stretch>
        </p:blipFill>
        <p:spPr bwMode="auto">
          <a:xfrm>
            <a:off x="1907704" y="1844824"/>
            <a:ext cx="5904656"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32656"/>
            <a:ext cx="7772400" cy="360040"/>
          </a:xfrm>
        </p:spPr>
        <p:txBody>
          <a:bodyPr/>
          <a:lstStyle/>
          <a:p>
            <a:r>
              <a:rPr lang="es-VE" sz="2800" b="1" dirty="0" smtClean="0"/>
              <a:t>Periodo de recuperación de la inversión - PRI</a:t>
            </a:r>
            <a:r>
              <a:rPr lang="es-VE" dirty="0" smtClean="0"/>
              <a:t/>
            </a:r>
            <a:br>
              <a:rPr lang="es-VE" dirty="0" smtClean="0"/>
            </a:br>
            <a:r>
              <a:rPr lang="es-VE" sz="2000" b="1" dirty="0" smtClean="0"/>
              <a:t>Proyecto </a:t>
            </a:r>
            <a:r>
              <a:rPr lang="es-VE" sz="2000" b="1" dirty="0"/>
              <a:t>B</a:t>
            </a:r>
          </a:p>
        </p:txBody>
      </p:sp>
      <p:pic>
        <p:nvPicPr>
          <p:cNvPr id="1033" name="Picture 9"/>
          <p:cNvPicPr>
            <a:picLocks noGrp="1" noChangeAspect="1" noChangeArrowheads="1"/>
          </p:cNvPicPr>
          <p:nvPr>
            <p:ph idx="1"/>
          </p:nvPr>
        </p:nvPicPr>
        <p:blipFill>
          <a:blip r:embed="rId2" cstate="print"/>
          <a:srcRect/>
          <a:stretch>
            <a:fillRect/>
          </a:stretch>
        </p:blipFill>
        <p:spPr bwMode="auto">
          <a:xfrm>
            <a:off x="1403648" y="1172034"/>
            <a:ext cx="6336704" cy="1464878"/>
          </a:xfrm>
          <a:prstGeom prst="rect">
            <a:avLst/>
          </a:prstGeom>
          <a:noFill/>
          <a:ln w="9525">
            <a:noFill/>
            <a:miter lim="800000"/>
            <a:headEnd/>
            <a:tailEnd/>
          </a:ln>
        </p:spPr>
      </p:pic>
      <p:pic>
        <p:nvPicPr>
          <p:cNvPr id="13" name="12 Imagen" descr="http://www.pymesfuturo.com/valor_4.gif"/>
          <p:cNvPicPr/>
          <p:nvPr/>
        </p:nvPicPr>
        <p:blipFill>
          <a:blip r:embed="rId3" cstate="print"/>
          <a:srcRect/>
          <a:stretch>
            <a:fillRect/>
          </a:stretch>
        </p:blipFill>
        <p:spPr bwMode="auto">
          <a:xfrm>
            <a:off x="1547664" y="2924944"/>
            <a:ext cx="5904656" cy="1224136"/>
          </a:xfrm>
          <a:prstGeom prst="rect">
            <a:avLst/>
          </a:prstGeom>
          <a:noFill/>
          <a:ln w="9525">
            <a:noFill/>
            <a:miter lim="800000"/>
            <a:headEnd/>
            <a:tailEnd/>
          </a:ln>
        </p:spPr>
      </p:pic>
      <p:sp>
        <p:nvSpPr>
          <p:cNvPr id="15" name="14 CuadroTexto"/>
          <p:cNvSpPr txBox="1"/>
          <p:nvPr/>
        </p:nvSpPr>
        <p:spPr>
          <a:xfrm>
            <a:off x="2051720" y="5301208"/>
            <a:ext cx="5328592" cy="954107"/>
          </a:xfrm>
          <a:prstGeom prst="rect">
            <a:avLst/>
          </a:prstGeom>
          <a:noFill/>
        </p:spPr>
        <p:txBody>
          <a:bodyPr wrap="square" rtlCol="0">
            <a:spAutoFit/>
          </a:bodyPr>
          <a:lstStyle/>
          <a:p>
            <a:r>
              <a:rPr lang="es-VE" sz="2800" dirty="0" smtClean="0"/>
              <a:t>  2  +  </a:t>
            </a:r>
            <a:r>
              <a:rPr lang="es-VE" sz="2800" u="sng" dirty="0" smtClean="0"/>
              <a:t>100  </a:t>
            </a:r>
            <a:r>
              <a:rPr lang="es-VE" sz="2800" dirty="0" smtClean="0"/>
              <a:t> : 2,33 años</a:t>
            </a:r>
            <a:endParaRPr lang="es-VE" sz="2800" u="sng" dirty="0" smtClean="0"/>
          </a:p>
          <a:p>
            <a:r>
              <a:rPr lang="es-VE" sz="2800" dirty="0" smtClean="0"/>
              <a:t>           300</a:t>
            </a:r>
            <a:endParaRPr lang="es-VE" sz="2800" dirty="0"/>
          </a:p>
        </p:txBody>
      </p:sp>
      <p:sp>
        <p:nvSpPr>
          <p:cNvPr id="16" name="15 CuadroTexto"/>
          <p:cNvSpPr txBox="1"/>
          <p:nvPr/>
        </p:nvSpPr>
        <p:spPr>
          <a:xfrm>
            <a:off x="1572824" y="4405174"/>
            <a:ext cx="5616624" cy="400110"/>
          </a:xfrm>
          <a:prstGeom prst="rect">
            <a:avLst/>
          </a:prstGeom>
          <a:noFill/>
        </p:spPr>
        <p:txBody>
          <a:bodyPr wrap="square" rtlCol="0">
            <a:spAutoFit/>
          </a:bodyPr>
          <a:lstStyle/>
          <a:p>
            <a:r>
              <a:rPr lang="es-VE" sz="2000" dirty="0" smtClean="0"/>
              <a:t>-1.000   - 400       -100        200</a:t>
            </a:r>
            <a:endParaRPr lang="es-VE" sz="2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683568" y="548680"/>
            <a:ext cx="7772400" cy="288032"/>
          </a:xfrm>
        </p:spPr>
        <p:txBody>
          <a:bodyPr/>
          <a:lstStyle/>
          <a:p>
            <a:r>
              <a:rPr lang="es-VE" sz="2800" b="1" dirty="0" smtClean="0"/>
              <a:t/>
            </a:r>
            <a:br>
              <a:rPr lang="es-VE" sz="2800" b="1" dirty="0" smtClean="0"/>
            </a:br>
            <a:r>
              <a:rPr lang="es-VE" sz="2800" b="1" dirty="0" smtClean="0"/>
              <a:t>Periodo de recuperación de la inversión – PRI</a:t>
            </a:r>
            <a:br>
              <a:rPr lang="es-VE" sz="2800" b="1" dirty="0" smtClean="0"/>
            </a:br>
            <a:r>
              <a:rPr lang="es-VE" sz="2800" b="1" dirty="0" smtClean="0"/>
              <a:t>Descontado</a:t>
            </a:r>
            <a:br>
              <a:rPr lang="es-VE" sz="2800" b="1" dirty="0" smtClean="0"/>
            </a:br>
            <a:r>
              <a:rPr lang="es-VE" sz="2800" b="1" dirty="0" smtClean="0"/>
              <a:t>Proyecto B</a:t>
            </a:r>
            <a:r>
              <a:rPr lang="es-VE" dirty="0" smtClean="0"/>
              <a:t/>
            </a:r>
            <a:br>
              <a:rPr lang="es-VE" dirty="0" smtClean="0"/>
            </a:br>
            <a:endParaRPr lang="es-VE" dirty="0"/>
          </a:p>
        </p:txBody>
      </p:sp>
      <p:pic>
        <p:nvPicPr>
          <p:cNvPr id="2050" name="Picture 2">
            <a:hlinkClick r:id="rId2" action="ppaction://hlinkfile"/>
          </p:cNvPr>
          <p:cNvPicPr>
            <a:picLocks noGrp="1" noChangeAspect="1" noChangeArrowheads="1"/>
          </p:cNvPicPr>
          <p:nvPr>
            <p:ph idx="1"/>
          </p:nvPr>
        </p:nvPicPr>
        <p:blipFill>
          <a:blip r:embed="rId3" cstate="print"/>
          <a:srcRect/>
          <a:stretch>
            <a:fillRect/>
          </a:stretch>
        </p:blipFill>
        <p:spPr bwMode="auto">
          <a:xfrm>
            <a:off x="323528" y="3356992"/>
            <a:ext cx="7344816" cy="571525"/>
          </a:xfrm>
          <a:prstGeom prst="rect">
            <a:avLst/>
          </a:prstGeom>
          <a:noFill/>
          <a:ln w="9525">
            <a:noFill/>
            <a:miter lim="800000"/>
            <a:headEnd/>
            <a:tailEnd/>
          </a:ln>
        </p:spPr>
      </p:pic>
      <p:pic>
        <p:nvPicPr>
          <p:cNvPr id="6" name="5 Imagen" descr="http://www.pymesfuturo.com/valor_4.gif"/>
          <p:cNvPicPr/>
          <p:nvPr/>
        </p:nvPicPr>
        <p:blipFill>
          <a:blip r:embed="rId4" cstate="print"/>
          <a:srcRect/>
          <a:stretch>
            <a:fillRect/>
          </a:stretch>
        </p:blipFill>
        <p:spPr bwMode="auto">
          <a:xfrm>
            <a:off x="1475656" y="1772816"/>
            <a:ext cx="6408712" cy="1008112"/>
          </a:xfrm>
          <a:prstGeom prst="rect">
            <a:avLst/>
          </a:prstGeom>
          <a:noFill/>
          <a:ln w="9525">
            <a:noFill/>
            <a:miter lim="800000"/>
            <a:headEnd/>
            <a:tailEnd/>
          </a:ln>
        </p:spPr>
      </p:pic>
      <p:sp>
        <p:nvSpPr>
          <p:cNvPr id="7" name="6 CuadroTexto"/>
          <p:cNvSpPr txBox="1"/>
          <p:nvPr/>
        </p:nvSpPr>
        <p:spPr>
          <a:xfrm>
            <a:off x="1459680" y="4217648"/>
            <a:ext cx="5904656" cy="400110"/>
          </a:xfrm>
          <a:prstGeom prst="rect">
            <a:avLst/>
          </a:prstGeom>
          <a:noFill/>
        </p:spPr>
        <p:txBody>
          <a:bodyPr wrap="square" rtlCol="0">
            <a:spAutoFit/>
          </a:bodyPr>
          <a:lstStyle/>
          <a:p>
            <a:r>
              <a:rPr lang="es-VE" sz="2000" dirty="0" smtClean="0"/>
              <a:t>  -1.000   - 478       -251        - 54          60 </a:t>
            </a:r>
            <a:endParaRPr lang="es-VE" sz="2000" dirty="0"/>
          </a:p>
        </p:txBody>
      </p:sp>
      <p:sp>
        <p:nvSpPr>
          <p:cNvPr id="8" name="7 CuadroTexto"/>
          <p:cNvSpPr txBox="1"/>
          <p:nvPr/>
        </p:nvSpPr>
        <p:spPr>
          <a:xfrm>
            <a:off x="1979712" y="5157192"/>
            <a:ext cx="5184576" cy="954107"/>
          </a:xfrm>
          <a:prstGeom prst="rect">
            <a:avLst/>
          </a:prstGeom>
          <a:noFill/>
        </p:spPr>
        <p:txBody>
          <a:bodyPr wrap="square" rtlCol="0">
            <a:spAutoFit/>
          </a:bodyPr>
          <a:lstStyle/>
          <a:p>
            <a:r>
              <a:rPr lang="es-VE" sz="2800" dirty="0" smtClean="0"/>
              <a:t>  3  +   </a:t>
            </a:r>
            <a:r>
              <a:rPr lang="es-VE" sz="2800" u="sng" dirty="0" smtClean="0"/>
              <a:t>54  </a:t>
            </a:r>
            <a:r>
              <a:rPr lang="es-VE" sz="2800" dirty="0" smtClean="0"/>
              <a:t> : 3,47</a:t>
            </a:r>
            <a:endParaRPr lang="es-VE" sz="2800" u="sng" dirty="0" smtClean="0"/>
          </a:p>
          <a:p>
            <a:r>
              <a:rPr lang="es-VE" sz="2800" dirty="0" smtClean="0"/>
              <a:t>           114</a:t>
            </a:r>
            <a:endParaRPr lang="es-VE" sz="2800" dirty="0"/>
          </a:p>
        </p:txBody>
      </p:sp>
      <p:sp>
        <p:nvSpPr>
          <p:cNvPr id="9" name="8 Rectángulo"/>
          <p:cNvSpPr/>
          <p:nvPr/>
        </p:nvSpPr>
        <p:spPr>
          <a:xfrm>
            <a:off x="5508104" y="1124744"/>
            <a:ext cx="1960793" cy="584775"/>
          </a:xfrm>
          <a:prstGeom prst="rect">
            <a:avLst/>
          </a:prstGeom>
        </p:spPr>
        <p:txBody>
          <a:bodyPr wrap="none">
            <a:spAutoFit/>
          </a:bodyPr>
          <a:lstStyle/>
          <a:p>
            <a:r>
              <a:rPr lang="es-VE" dirty="0" smtClean="0"/>
              <a:t>2,33 años</a:t>
            </a:r>
            <a:endParaRPr lang="es-V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685800" y="609600"/>
            <a:ext cx="7772400" cy="659160"/>
          </a:xfrm>
        </p:spPr>
        <p:txBody>
          <a:bodyPr/>
          <a:lstStyle/>
          <a:p>
            <a:r>
              <a:rPr lang="es-ES_tradnl" sz="4000" b="1" dirty="0">
                <a:effectLst>
                  <a:outerShdw blurRad="38100" dist="38100" dir="2700000" algn="tl">
                    <a:srgbClr val="000000"/>
                  </a:outerShdw>
                </a:effectLst>
              </a:rPr>
              <a:t>Evaluación Privada de Proyectos</a:t>
            </a:r>
          </a:p>
        </p:txBody>
      </p:sp>
      <p:sp>
        <p:nvSpPr>
          <p:cNvPr id="7172" name="Rectangle 4"/>
          <p:cNvSpPr>
            <a:spLocks noGrp="1" noChangeArrowheads="1"/>
          </p:cNvSpPr>
          <p:nvPr>
            <p:ph type="body" idx="1"/>
          </p:nvPr>
        </p:nvSpPr>
        <p:spPr/>
        <p:txBody>
          <a:bodyPr/>
          <a:lstStyle/>
          <a:p>
            <a:pPr marL="476250" indent="-476250" algn="just">
              <a:spcBef>
                <a:spcPct val="50000"/>
              </a:spcBef>
              <a:buFontTx/>
              <a:buNone/>
            </a:pPr>
            <a:r>
              <a:rPr lang="es-ES_tradnl" sz="2800" b="1">
                <a:effectLst>
                  <a:outerShdw blurRad="38100" dist="38100" dir="2700000" algn="tl">
                    <a:srgbClr val="000000"/>
                  </a:outerShdw>
                </a:effectLst>
                <a:latin typeface="Tahoma" pitchFamily="34" charset="0"/>
              </a:rPr>
              <a:t>Estudios en nivel de Factibilidad</a:t>
            </a:r>
            <a:endParaRPr lang="es-ES_tradnl" sz="2800" b="1">
              <a:latin typeface="Tahoma" pitchFamily="34" charset="0"/>
            </a:endParaRPr>
          </a:p>
          <a:p>
            <a:pPr marL="476250" indent="-476250" algn="just">
              <a:spcBef>
                <a:spcPct val="50000"/>
              </a:spcBef>
            </a:pPr>
            <a:r>
              <a:rPr lang="es-ES_tradnl" sz="2800">
                <a:latin typeface="Tahoma" pitchFamily="34" charset="0"/>
              </a:rPr>
              <a:t>Se basan en los antecedentes específicos de los mismos, en lo cual actúan:</a:t>
            </a:r>
          </a:p>
          <a:p>
            <a:pPr marL="952500" lvl="1" algn="just">
              <a:spcBef>
                <a:spcPct val="50000"/>
              </a:spcBef>
              <a:buFontTx/>
              <a:buChar char="»"/>
            </a:pPr>
            <a:r>
              <a:rPr lang="es-ES_tradnl" sz="2400">
                <a:latin typeface="Tahoma" pitchFamily="34" charset="0"/>
              </a:rPr>
              <a:t> Equipos evaluadores multidiciplinarios</a:t>
            </a:r>
          </a:p>
          <a:p>
            <a:pPr marL="952500" lvl="1" algn="just">
              <a:spcBef>
                <a:spcPct val="50000"/>
              </a:spcBef>
              <a:buFontTx/>
              <a:buChar char="»"/>
            </a:pPr>
            <a:r>
              <a:rPr lang="es-ES_tradnl" sz="2400">
                <a:latin typeface="Tahoma" pitchFamily="34" charset="0"/>
              </a:rPr>
              <a:t>Técnicos y profesionales relacionados ya sea directa o indirectamente con el proyecto.</a:t>
            </a:r>
            <a:endParaRPr lang="es-ES_tradnl" sz="3600">
              <a:latin typeface="Tahoma"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32656"/>
            <a:ext cx="7772400" cy="875184"/>
          </a:xfrm>
        </p:spPr>
        <p:txBody>
          <a:bodyPr/>
          <a:lstStyle/>
          <a:p>
            <a:r>
              <a:rPr lang="es-VE" sz="3200" dirty="0" smtClean="0"/>
              <a:t>INDICE DE RENDIMIENTO</a:t>
            </a:r>
            <a:endParaRPr lang="es-VE"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55576" y="1628800"/>
            <a:ext cx="5328592" cy="790575"/>
          </a:xfrm>
          <a:prstGeom prst="rect">
            <a:avLst/>
          </a:prstGeom>
          <a:noFill/>
          <a:ln w="9525">
            <a:noFill/>
            <a:miter lim="800000"/>
            <a:headEnd/>
            <a:tailEnd/>
          </a:ln>
        </p:spPr>
      </p:pic>
      <p:graphicFrame>
        <p:nvGraphicFramePr>
          <p:cNvPr id="5" name="4 Tabla"/>
          <p:cNvGraphicFramePr>
            <a:graphicFrameLocks noGrp="1"/>
          </p:cNvGraphicFramePr>
          <p:nvPr/>
        </p:nvGraphicFramePr>
        <p:xfrm>
          <a:off x="2195736" y="5013176"/>
          <a:ext cx="5112569" cy="1440159"/>
        </p:xfrm>
        <a:graphic>
          <a:graphicData uri="http://schemas.openxmlformats.org/drawingml/2006/table">
            <a:tbl>
              <a:tblPr/>
              <a:tblGrid>
                <a:gridCol w="975704"/>
                <a:gridCol w="975704"/>
                <a:gridCol w="1361731"/>
                <a:gridCol w="1799430"/>
              </a:tblGrid>
              <a:tr h="480053">
                <a:tc>
                  <a:txBody>
                    <a:bodyPr/>
                    <a:lstStyle/>
                    <a:p>
                      <a:pPr algn="ctr" fontAlgn="b"/>
                      <a:r>
                        <a:rPr lang="es-VE" sz="1400" b="1" i="0" u="none" strike="noStrike" dirty="0" smtClean="0">
                          <a:solidFill>
                            <a:schemeClr val="tx1"/>
                          </a:solidFill>
                          <a:latin typeface="Calibri"/>
                        </a:rPr>
                        <a:t>PROYECTO</a:t>
                      </a:r>
                      <a:endParaRPr lang="es-VE" sz="1400" b="1" i="0" u="none" strike="noStrike" dirty="0">
                        <a:solidFill>
                          <a:schemeClr val="tx1"/>
                        </a:solidFill>
                        <a:latin typeface="Calibri"/>
                      </a:endParaRPr>
                    </a:p>
                  </a:txBody>
                  <a:tcPr marL="0" marR="0" marT="0" marB="0" anchor="b">
                    <a:lnL>
                      <a:noFill/>
                    </a:lnL>
                    <a:lnR>
                      <a:noFill/>
                    </a:lnR>
                    <a:lnT>
                      <a:noFill/>
                    </a:lnT>
                    <a:lnB>
                      <a:noFill/>
                    </a:lnB>
                  </a:tcPr>
                </a:tc>
                <a:tc>
                  <a:txBody>
                    <a:bodyPr/>
                    <a:lstStyle/>
                    <a:p>
                      <a:pPr algn="ctr" fontAlgn="b"/>
                      <a:r>
                        <a:rPr lang="es-VE" sz="1400" b="1" i="0" u="none" strike="noStrike" dirty="0">
                          <a:solidFill>
                            <a:schemeClr val="tx1"/>
                          </a:solidFill>
                          <a:latin typeface="Calibri"/>
                        </a:rPr>
                        <a:t>VP</a:t>
                      </a:r>
                    </a:p>
                  </a:txBody>
                  <a:tcPr marL="0" marR="0" marT="0" marB="0" anchor="b">
                    <a:lnL>
                      <a:noFill/>
                    </a:lnL>
                    <a:lnR>
                      <a:noFill/>
                    </a:lnR>
                    <a:lnT>
                      <a:noFill/>
                    </a:lnT>
                    <a:lnB>
                      <a:noFill/>
                    </a:lnB>
                  </a:tcPr>
                </a:tc>
                <a:tc>
                  <a:txBody>
                    <a:bodyPr/>
                    <a:lstStyle/>
                    <a:p>
                      <a:pPr algn="ctr" fontAlgn="b"/>
                      <a:r>
                        <a:rPr lang="es-VE" sz="1400" b="1" i="0" u="none" strike="noStrike" dirty="0">
                          <a:solidFill>
                            <a:schemeClr val="tx1"/>
                          </a:solidFill>
                          <a:latin typeface="Calibri"/>
                        </a:rPr>
                        <a:t>INVERSION INICIAL</a:t>
                      </a:r>
                    </a:p>
                  </a:txBody>
                  <a:tcPr marL="0" marR="0" marT="0" marB="0" anchor="b">
                    <a:lnL>
                      <a:noFill/>
                    </a:lnL>
                    <a:lnR>
                      <a:noFill/>
                    </a:lnR>
                    <a:lnT>
                      <a:noFill/>
                    </a:lnT>
                    <a:lnB>
                      <a:noFill/>
                    </a:lnB>
                  </a:tcPr>
                </a:tc>
                <a:tc>
                  <a:txBody>
                    <a:bodyPr/>
                    <a:lstStyle/>
                    <a:p>
                      <a:pPr algn="ctr" fontAlgn="b"/>
                      <a:r>
                        <a:rPr lang="es-VE" sz="1400" b="1" i="0" u="none" strike="noStrike" dirty="0">
                          <a:solidFill>
                            <a:schemeClr val="tx1"/>
                          </a:solidFill>
                          <a:latin typeface="Calibri"/>
                        </a:rPr>
                        <a:t>INDICE DE RENTABILIDAD</a:t>
                      </a:r>
                    </a:p>
                  </a:txBody>
                  <a:tcPr marL="0" marR="0" marT="0" marB="0" anchor="b">
                    <a:lnL>
                      <a:noFill/>
                    </a:lnL>
                    <a:lnR>
                      <a:noFill/>
                    </a:lnR>
                    <a:lnT>
                      <a:noFill/>
                    </a:lnT>
                    <a:lnB>
                      <a:noFill/>
                    </a:lnB>
                  </a:tcPr>
                </a:tc>
              </a:tr>
              <a:tr h="480053">
                <a:tc>
                  <a:txBody>
                    <a:bodyPr/>
                    <a:lstStyle/>
                    <a:p>
                      <a:pPr algn="ctr" fontAlgn="b"/>
                      <a:r>
                        <a:rPr lang="es-VE" sz="1400" b="1" i="0" u="none" strike="noStrike" dirty="0" smtClean="0">
                          <a:solidFill>
                            <a:schemeClr val="tx1"/>
                          </a:solidFill>
                          <a:latin typeface="Calibri"/>
                        </a:rPr>
                        <a:t>A</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c>
                  <a:txBody>
                    <a:bodyPr/>
                    <a:lstStyle/>
                    <a:p>
                      <a:pPr algn="ctr" fontAlgn="b"/>
                      <a:r>
                        <a:rPr lang="es-VE" sz="1400" b="1" i="0" u="none" strike="noStrike" dirty="0" smtClean="0">
                          <a:solidFill>
                            <a:schemeClr val="tx1"/>
                          </a:solidFill>
                          <a:latin typeface="Calibri"/>
                        </a:rPr>
                        <a:t>961</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c>
                  <a:txBody>
                    <a:bodyPr/>
                    <a:lstStyle/>
                    <a:p>
                      <a:pPr algn="ctr" fontAlgn="b"/>
                      <a:r>
                        <a:rPr lang="es-VE" sz="1400" b="0" i="0" u="none" strike="noStrike" dirty="0" smtClean="0">
                          <a:solidFill>
                            <a:schemeClr val="tx1"/>
                          </a:solidFill>
                          <a:latin typeface="Calibri"/>
                        </a:rPr>
                        <a:t>1.000</a:t>
                      </a:r>
                      <a:endParaRPr lang="es-VE" sz="1400" b="0" i="0" u="none" strike="noStrike" dirty="0">
                        <a:solidFill>
                          <a:schemeClr val="tx1"/>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VE" sz="1400" b="1" i="0" u="none" strike="noStrike" dirty="0" smtClean="0">
                          <a:solidFill>
                            <a:schemeClr val="tx1"/>
                          </a:solidFill>
                          <a:latin typeface="Calibri"/>
                        </a:rPr>
                        <a:t>0,961</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r>
              <a:tr h="480053">
                <a:tc>
                  <a:txBody>
                    <a:bodyPr/>
                    <a:lstStyle/>
                    <a:p>
                      <a:pPr algn="ctr" fontAlgn="b"/>
                      <a:r>
                        <a:rPr lang="es-VE" sz="1400" b="1" i="0" u="none" strike="noStrike" dirty="0" smtClean="0">
                          <a:solidFill>
                            <a:schemeClr val="tx1"/>
                          </a:solidFill>
                          <a:latin typeface="Calibri"/>
                        </a:rPr>
                        <a:t>B</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c>
                  <a:txBody>
                    <a:bodyPr/>
                    <a:lstStyle/>
                    <a:p>
                      <a:pPr algn="ctr" fontAlgn="b"/>
                      <a:r>
                        <a:rPr lang="es-VE" sz="1400" b="1" i="0" u="none" strike="noStrike" dirty="0" smtClean="0">
                          <a:solidFill>
                            <a:schemeClr val="tx1"/>
                          </a:solidFill>
                          <a:latin typeface="Calibri"/>
                        </a:rPr>
                        <a:t>1.309</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c>
                  <a:txBody>
                    <a:bodyPr/>
                    <a:lstStyle/>
                    <a:p>
                      <a:pPr algn="ctr" fontAlgn="b"/>
                      <a:r>
                        <a:rPr lang="es-VE" sz="1400" b="0" i="0" u="none" strike="noStrike" dirty="0" smtClean="0">
                          <a:solidFill>
                            <a:schemeClr val="tx1"/>
                          </a:solidFill>
                          <a:latin typeface="Calibri"/>
                        </a:rPr>
                        <a:t>1.000</a:t>
                      </a:r>
                      <a:endParaRPr lang="es-VE" sz="1400" b="0" i="0" u="none" strike="noStrike" dirty="0">
                        <a:solidFill>
                          <a:schemeClr val="tx1"/>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VE" sz="1400" b="1" i="0" u="none" strike="noStrike" dirty="0" smtClean="0">
                          <a:solidFill>
                            <a:schemeClr val="tx1"/>
                          </a:solidFill>
                          <a:latin typeface="Calibri"/>
                        </a:rPr>
                        <a:t>1,309 </a:t>
                      </a:r>
                      <a:endParaRPr lang="es-VE" sz="1400" b="1" i="0" u="none" strike="noStrike" dirty="0">
                        <a:solidFill>
                          <a:schemeClr val="tx1"/>
                        </a:solidFill>
                        <a:latin typeface="Calibri"/>
                      </a:endParaRPr>
                    </a:p>
                  </a:txBody>
                  <a:tcPr marL="0" marR="0" marT="0" marB="0" anchor="b">
                    <a:lnL>
                      <a:noFill/>
                    </a:lnL>
                    <a:lnR>
                      <a:noFill/>
                    </a:lnR>
                    <a:lnT>
                      <a:noFill/>
                    </a:lnT>
                    <a:lnB>
                      <a:noFill/>
                    </a:lnB>
                    <a:no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094338118"/>
              </p:ext>
            </p:extLst>
          </p:nvPr>
        </p:nvGraphicFramePr>
        <p:xfrm>
          <a:off x="1187624" y="2780928"/>
          <a:ext cx="6408712" cy="792088"/>
        </p:xfrm>
        <a:graphic>
          <a:graphicData uri="http://schemas.openxmlformats.org/drawingml/2006/table">
            <a:tbl>
              <a:tblPr/>
              <a:tblGrid>
                <a:gridCol w="984124"/>
                <a:gridCol w="1304701"/>
                <a:gridCol w="707972"/>
                <a:gridCol w="682383"/>
                <a:gridCol w="682383"/>
                <a:gridCol w="682383"/>
                <a:gridCol w="682383"/>
                <a:gridCol w="682383"/>
              </a:tblGrid>
              <a:tr h="792088">
                <a:tc>
                  <a:txBody>
                    <a:bodyPr/>
                    <a:lstStyle/>
                    <a:p>
                      <a:pPr algn="l" fontAlgn="b"/>
                      <a:r>
                        <a:rPr lang="es-VE" sz="1400" b="1" i="0" u="none" strike="noStrike" dirty="0">
                          <a:solidFill>
                            <a:schemeClr val="tx1"/>
                          </a:solidFill>
                          <a:latin typeface="Calibri"/>
                        </a:rPr>
                        <a:t>PROYECTO A</a:t>
                      </a:r>
                    </a:p>
                  </a:txBody>
                  <a:tcPr marL="0" marR="0" marT="0" marB="0" anchor="b">
                    <a:lnL>
                      <a:noFill/>
                    </a:lnL>
                    <a:lnR>
                      <a:noFill/>
                    </a:lnR>
                    <a:lnT>
                      <a:noFill/>
                    </a:lnT>
                    <a:lnB>
                      <a:noFill/>
                    </a:lnB>
                    <a:solidFill>
                      <a:schemeClr val="accent1"/>
                    </a:solidFill>
                  </a:tcPr>
                </a:tc>
                <a:tc>
                  <a:txBody>
                    <a:bodyPr/>
                    <a:lstStyle/>
                    <a:p>
                      <a:pPr algn="ctr" fontAlgn="b"/>
                      <a:r>
                        <a:rPr lang="es-VE" sz="1200" b="1" i="0" u="none" strike="noStrike" dirty="0">
                          <a:solidFill>
                            <a:schemeClr val="tx1"/>
                          </a:solidFill>
                          <a:latin typeface="Arial"/>
                        </a:rPr>
                        <a:t>Valor Presente </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smtClean="0">
                          <a:solidFill>
                            <a:schemeClr val="tx1"/>
                          </a:solidFill>
                          <a:latin typeface="Calibri"/>
                        </a:rPr>
                        <a:t>174</a:t>
                      </a:r>
                      <a:endParaRPr lang="es-VE" sz="1200" b="1" i="0" u="none" strike="noStrike" dirty="0">
                        <a:solidFill>
                          <a:schemeClr val="tx1"/>
                        </a:solidFill>
                        <a:latin typeface="Calibri"/>
                      </a:endParaRP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227</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197</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114</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249</a:t>
                      </a:r>
                    </a:p>
                  </a:txBody>
                  <a:tcPr marL="0" marR="0" marT="0" marB="0" anchor="b">
                    <a:lnL>
                      <a:noFill/>
                    </a:lnL>
                    <a:lnR>
                      <a:noFill/>
                    </a:lnR>
                    <a:lnT>
                      <a:noFill/>
                    </a:lnT>
                    <a:lnB>
                      <a:noFill/>
                    </a:lnB>
                    <a:solidFill>
                      <a:schemeClr val="accent1"/>
                    </a:solidFill>
                  </a:tcPr>
                </a:tc>
                <a:tc>
                  <a:txBody>
                    <a:bodyPr/>
                    <a:lstStyle/>
                    <a:p>
                      <a:pPr algn="ctr" fontAlgn="b"/>
                      <a:r>
                        <a:rPr lang="es-VE" sz="1200" b="1" i="0" u="none" strike="noStrike" dirty="0">
                          <a:solidFill>
                            <a:schemeClr val="tx1"/>
                          </a:solidFill>
                          <a:latin typeface="Calibri"/>
                        </a:rPr>
                        <a:t>961</a:t>
                      </a:r>
                    </a:p>
                  </a:txBody>
                  <a:tcPr marL="0" marR="0" marT="0" marB="0" anchor="b">
                    <a:lnL>
                      <a:noFill/>
                    </a:lnL>
                    <a:lnR>
                      <a:noFill/>
                    </a:lnR>
                    <a:lnT>
                      <a:noFill/>
                    </a:lnT>
                    <a:lnB>
                      <a:noFill/>
                    </a:lnB>
                    <a:solidFill>
                      <a:schemeClr val="accent1"/>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36234654"/>
              </p:ext>
            </p:extLst>
          </p:nvPr>
        </p:nvGraphicFramePr>
        <p:xfrm>
          <a:off x="1331640" y="4077072"/>
          <a:ext cx="6384030" cy="792088"/>
        </p:xfrm>
        <a:graphic>
          <a:graphicData uri="http://schemas.openxmlformats.org/drawingml/2006/table">
            <a:tbl>
              <a:tblPr/>
              <a:tblGrid>
                <a:gridCol w="1055745"/>
                <a:gridCol w="1055745"/>
                <a:gridCol w="619305"/>
                <a:gridCol w="730647"/>
                <a:gridCol w="730647"/>
                <a:gridCol w="730647"/>
                <a:gridCol w="730647"/>
                <a:gridCol w="730647"/>
              </a:tblGrid>
              <a:tr h="792088">
                <a:tc>
                  <a:txBody>
                    <a:bodyPr/>
                    <a:lstStyle/>
                    <a:p>
                      <a:pPr algn="l" fontAlgn="b"/>
                      <a:r>
                        <a:rPr lang="es-VE" sz="1400" b="1" i="0" u="none" strike="noStrike" dirty="0">
                          <a:solidFill>
                            <a:schemeClr val="tx1"/>
                          </a:solidFill>
                          <a:latin typeface="Calibri"/>
                        </a:rPr>
                        <a:t>PROYECTO B</a:t>
                      </a:r>
                    </a:p>
                  </a:txBody>
                  <a:tcPr marL="0" marR="0" marT="0" marB="0" anchor="b">
                    <a:lnL>
                      <a:noFill/>
                    </a:lnL>
                    <a:lnR>
                      <a:noFill/>
                    </a:lnR>
                    <a:lnT>
                      <a:noFill/>
                    </a:lnT>
                    <a:lnB>
                      <a:noFill/>
                    </a:lnB>
                    <a:solidFill>
                      <a:schemeClr val="accent1"/>
                    </a:solidFill>
                  </a:tcPr>
                </a:tc>
                <a:tc>
                  <a:txBody>
                    <a:bodyPr/>
                    <a:lstStyle/>
                    <a:p>
                      <a:pPr algn="ctr" fontAlgn="b"/>
                      <a:r>
                        <a:rPr lang="es-VE" sz="1200" b="1" i="0" u="none" strike="noStrike" dirty="0">
                          <a:solidFill>
                            <a:schemeClr val="tx1"/>
                          </a:solidFill>
                          <a:latin typeface="Arial"/>
                        </a:rPr>
                        <a:t>Valor Presente </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522</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227</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197</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114</a:t>
                      </a:r>
                    </a:p>
                  </a:txBody>
                  <a:tcPr marL="0" marR="0" marT="0" marB="0" anchor="b">
                    <a:lnL>
                      <a:noFill/>
                    </a:lnL>
                    <a:lnR>
                      <a:noFill/>
                    </a:lnR>
                    <a:lnT>
                      <a:noFill/>
                    </a:lnT>
                    <a:lnB>
                      <a:noFill/>
                    </a:lnB>
                    <a:solidFill>
                      <a:schemeClr val="accent1"/>
                    </a:solidFill>
                  </a:tcPr>
                </a:tc>
                <a:tc>
                  <a:txBody>
                    <a:bodyPr/>
                    <a:lstStyle/>
                    <a:p>
                      <a:pPr algn="r" fontAlgn="b"/>
                      <a:r>
                        <a:rPr lang="es-VE" sz="1200" b="1" i="0" u="none" strike="noStrike" dirty="0">
                          <a:solidFill>
                            <a:schemeClr val="tx1"/>
                          </a:solidFill>
                          <a:latin typeface="Calibri"/>
                        </a:rPr>
                        <a:t>249</a:t>
                      </a:r>
                    </a:p>
                  </a:txBody>
                  <a:tcPr marL="0" marR="0" marT="0" marB="0" anchor="b">
                    <a:lnL>
                      <a:noFill/>
                    </a:lnL>
                    <a:lnR>
                      <a:noFill/>
                    </a:lnR>
                    <a:lnT>
                      <a:noFill/>
                    </a:lnT>
                    <a:lnB>
                      <a:noFill/>
                    </a:lnB>
                    <a:solidFill>
                      <a:schemeClr val="accent1"/>
                    </a:solidFill>
                  </a:tcPr>
                </a:tc>
                <a:tc>
                  <a:txBody>
                    <a:bodyPr/>
                    <a:lstStyle/>
                    <a:p>
                      <a:pPr algn="ctr" fontAlgn="b"/>
                      <a:r>
                        <a:rPr lang="es-VE" sz="1200" b="1" i="0" u="none" strike="noStrike" dirty="0">
                          <a:solidFill>
                            <a:schemeClr val="tx1"/>
                          </a:solidFill>
                          <a:latin typeface="Calibri"/>
                        </a:rPr>
                        <a:t>1.309</a:t>
                      </a:r>
                    </a:p>
                  </a:txBody>
                  <a:tcPr marL="0" marR="0" marT="0" marB="0" anchor="b">
                    <a:lnL>
                      <a:noFill/>
                    </a:lnL>
                    <a:lnR>
                      <a:noFill/>
                    </a:lnR>
                    <a:lnT>
                      <a:noFill/>
                    </a:lnT>
                    <a:lnB>
                      <a:noFill/>
                    </a:lnB>
                    <a:solidFill>
                      <a:schemeClr val="accent1"/>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7772400" cy="443136"/>
          </a:xfrm>
        </p:spPr>
        <p:txBody>
          <a:bodyPr/>
          <a:lstStyle/>
          <a:p>
            <a:r>
              <a:rPr lang="es-VE" sz="2800" dirty="0" smtClean="0"/>
              <a:t>INDICE DE RENDIMIENTO</a:t>
            </a:r>
            <a:endParaRPr lang="es-VE"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55576" y="836712"/>
            <a:ext cx="7416824" cy="1944216"/>
          </a:xfrm>
          <a:prstGeom prst="rect">
            <a:avLst/>
          </a:prstGeom>
          <a:noFill/>
          <a:ln w="9525">
            <a:noFill/>
            <a:miter lim="800000"/>
            <a:headEnd/>
            <a:tailEnd/>
          </a:ln>
          <a:effectLst/>
        </p:spPr>
      </p:pic>
      <p:sp>
        <p:nvSpPr>
          <p:cNvPr id="5" name="4 CuadroTexto"/>
          <p:cNvSpPr txBox="1"/>
          <p:nvPr/>
        </p:nvSpPr>
        <p:spPr>
          <a:xfrm>
            <a:off x="1187624" y="3068960"/>
            <a:ext cx="6912768" cy="3477875"/>
          </a:xfrm>
          <a:prstGeom prst="rect">
            <a:avLst/>
          </a:prstGeom>
          <a:noFill/>
        </p:spPr>
        <p:txBody>
          <a:bodyPr wrap="square" rtlCol="0">
            <a:spAutoFit/>
          </a:bodyPr>
          <a:lstStyle/>
          <a:p>
            <a:pPr algn="just"/>
            <a:r>
              <a:rPr lang="es-VE" sz="2000" dirty="0" smtClean="0">
                <a:latin typeface="+mj-lt"/>
              </a:rPr>
              <a:t>En el proyecto B, por cada bolívar de inversión  genera 1,309 Bs de valor presente, en cambio el proyecto A , no llega a genera 1  bolívar de inversión , por tal motivo se rechaza. </a:t>
            </a:r>
          </a:p>
          <a:p>
            <a:pPr algn="just"/>
            <a:endParaRPr lang="es-VE" sz="2000" dirty="0" smtClean="0">
              <a:latin typeface="+mj-lt"/>
            </a:endParaRPr>
          </a:p>
          <a:p>
            <a:pPr algn="just"/>
            <a:endParaRPr lang="es-VE" sz="2000" dirty="0" smtClean="0">
              <a:latin typeface="+mj-lt"/>
            </a:endParaRPr>
          </a:p>
          <a:p>
            <a:pPr algn="just"/>
            <a:r>
              <a:rPr lang="es-VE" sz="2000" dirty="0" smtClean="0">
                <a:latin typeface="+mj-lt"/>
              </a:rPr>
              <a:t>Cuando existe restricciones de capital es necesario ordenar los proyectos de acuerdo a sus  IR, y luego proceder a escoger todos aquellos cuyo IR ˃ 1. </a:t>
            </a:r>
          </a:p>
          <a:p>
            <a:pPr algn="just"/>
            <a:endParaRPr lang="es-VE" sz="2000" dirty="0" smtClean="0">
              <a:latin typeface="+mj-lt"/>
            </a:endParaRPr>
          </a:p>
          <a:p>
            <a:pPr algn="just"/>
            <a:r>
              <a:rPr lang="es-VE" sz="2000" dirty="0" smtClean="0">
                <a:solidFill>
                  <a:srgbClr val="FFFF00"/>
                </a:solidFill>
                <a:latin typeface="+mj-lt"/>
              </a:rPr>
              <a:t>Comenzado de mayor a menor hasta alcanzar el monto máximo de inversión.</a:t>
            </a:r>
            <a:endParaRPr lang="es-VE" sz="2000" dirty="0">
              <a:solidFill>
                <a:srgbClr val="FFFF00"/>
              </a:solidFill>
              <a:latin typeface="+mj-l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55576" y="1988840"/>
          <a:ext cx="8062915" cy="4536500"/>
        </p:xfrm>
        <a:graphic>
          <a:graphicData uri="http://schemas.openxmlformats.org/drawingml/2006/table">
            <a:tbl>
              <a:tblPr firstRow="1" bandRow="1">
                <a:tableStyleId>{5C22544A-7EE6-4342-B048-85BDC9FD1C3A}</a:tableStyleId>
              </a:tblPr>
              <a:tblGrid>
                <a:gridCol w="1612583"/>
                <a:gridCol w="1612583"/>
                <a:gridCol w="1612583"/>
                <a:gridCol w="1612583"/>
                <a:gridCol w="1612583"/>
              </a:tblGrid>
              <a:tr h="453650">
                <a:tc>
                  <a:txBody>
                    <a:bodyPr/>
                    <a:lstStyle/>
                    <a:p>
                      <a:pPr algn="ctr"/>
                      <a:r>
                        <a:rPr lang="es-VE" sz="1400" dirty="0" smtClean="0"/>
                        <a:t>PROYECTO</a:t>
                      </a:r>
                      <a:endParaRPr lang="es-VE" sz="1400" dirty="0"/>
                    </a:p>
                  </a:txBody>
                  <a:tcPr/>
                </a:tc>
                <a:tc>
                  <a:txBody>
                    <a:bodyPr/>
                    <a:lstStyle/>
                    <a:p>
                      <a:pPr algn="ctr"/>
                      <a:r>
                        <a:rPr lang="es-VE" sz="1400" dirty="0" smtClean="0"/>
                        <a:t>INVERSION</a:t>
                      </a:r>
                      <a:endParaRPr lang="es-VE" sz="1400" dirty="0"/>
                    </a:p>
                  </a:txBody>
                  <a:tcPr/>
                </a:tc>
                <a:tc>
                  <a:txBody>
                    <a:bodyPr/>
                    <a:lstStyle/>
                    <a:p>
                      <a:pPr algn="ctr"/>
                      <a:r>
                        <a:rPr lang="es-VE" sz="1400" dirty="0" smtClean="0"/>
                        <a:t>TIR %</a:t>
                      </a:r>
                      <a:endParaRPr lang="es-VE" sz="1400" dirty="0"/>
                    </a:p>
                  </a:txBody>
                  <a:tcPr/>
                </a:tc>
                <a:tc>
                  <a:txBody>
                    <a:bodyPr/>
                    <a:lstStyle/>
                    <a:p>
                      <a:pPr algn="ctr"/>
                      <a:r>
                        <a:rPr lang="es-VE" sz="1400" dirty="0" smtClean="0"/>
                        <a:t>VPN</a:t>
                      </a:r>
                      <a:endParaRPr lang="es-VE" sz="1400" dirty="0"/>
                    </a:p>
                  </a:txBody>
                  <a:tcPr/>
                </a:tc>
                <a:tc>
                  <a:txBody>
                    <a:bodyPr/>
                    <a:lstStyle/>
                    <a:p>
                      <a:pPr algn="ctr"/>
                      <a:r>
                        <a:rPr lang="es-VE" dirty="0" smtClean="0"/>
                        <a:t>IR</a:t>
                      </a:r>
                      <a:endParaRPr lang="es-VE" dirty="0"/>
                    </a:p>
                  </a:txBody>
                  <a:tcPr/>
                </a:tc>
              </a:tr>
              <a:tr h="453650">
                <a:tc>
                  <a:txBody>
                    <a:bodyPr/>
                    <a:lstStyle/>
                    <a:p>
                      <a:pPr algn="ctr"/>
                      <a:r>
                        <a:rPr lang="es-VE" sz="1800" dirty="0" smtClean="0"/>
                        <a:t>A</a:t>
                      </a:r>
                      <a:endParaRPr lang="es-VE" sz="1800" dirty="0"/>
                    </a:p>
                  </a:txBody>
                  <a:tcPr/>
                </a:tc>
                <a:tc>
                  <a:txBody>
                    <a:bodyPr/>
                    <a:lstStyle/>
                    <a:p>
                      <a:pPr algn="ctr"/>
                      <a:r>
                        <a:rPr lang="es-VE" sz="1800" dirty="0" smtClean="0"/>
                        <a:t>50.000</a:t>
                      </a:r>
                      <a:endParaRPr lang="es-VE" sz="1800" dirty="0"/>
                    </a:p>
                  </a:txBody>
                  <a:tcPr/>
                </a:tc>
                <a:tc>
                  <a:txBody>
                    <a:bodyPr/>
                    <a:lstStyle/>
                    <a:p>
                      <a:pPr algn="ctr"/>
                      <a:r>
                        <a:rPr lang="es-VE" sz="1800" dirty="0" smtClean="0"/>
                        <a:t>15</a:t>
                      </a:r>
                      <a:endParaRPr lang="es-VE" sz="1800" dirty="0"/>
                    </a:p>
                  </a:txBody>
                  <a:tcPr/>
                </a:tc>
                <a:tc>
                  <a:txBody>
                    <a:bodyPr/>
                    <a:lstStyle/>
                    <a:p>
                      <a:pPr algn="ctr"/>
                      <a:r>
                        <a:rPr lang="es-VE" sz="1800" dirty="0" smtClean="0"/>
                        <a:t>12.000</a:t>
                      </a:r>
                      <a:endParaRPr lang="es-VE" sz="1800" dirty="0"/>
                    </a:p>
                  </a:txBody>
                  <a:tcPr/>
                </a:tc>
                <a:tc>
                  <a:txBody>
                    <a:bodyPr/>
                    <a:lstStyle/>
                    <a:p>
                      <a:pPr algn="ctr"/>
                      <a:r>
                        <a:rPr lang="es-VE" sz="1800" dirty="0" smtClean="0"/>
                        <a:t>1,24</a:t>
                      </a:r>
                      <a:endParaRPr lang="es-VE" sz="1800" dirty="0"/>
                    </a:p>
                  </a:txBody>
                  <a:tcPr/>
                </a:tc>
              </a:tr>
              <a:tr h="453650">
                <a:tc>
                  <a:txBody>
                    <a:bodyPr/>
                    <a:lstStyle/>
                    <a:p>
                      <a:pPr algn="ctr"/>
                      <a:r>
                        <a:rPr lang="es-VE" sz="1800" dirty="0" smtClean="0"/>
                        <a:t>B</a:t>
                      </a:r>
                      <a:endParaRPr lang="es-VE" sz="1800" dirty="0"/>
                    </a:p>
                  </a:txBody>
                  <a:tcPr/>
                </a:tc>
                <a:tc>
                  <a:txBody>
                    <a:bodyPr/>
                    <a:lstStyle/>
                    <a:p>
                      <a:pPr algn="ctr"/>
                      <a:r>
                        <a:rPr lang="es-VE" sz="1800" dirty="0" smtClean="0"/>
                        <a:t>35.000</a:t>
                      </a:r>
                      <a:endParaRPr lang="es-VE" sz="1800" dirty="0"/>
                    </a:p>
                  </a:txBody>
                  <a:tcPr/>
                </a:tc>
                <a:tc>
                  <a:txBody>
                    <a:bodyPr/>
                    <a:lstStyle/>
                    <a:p>
                      <a:pPr algn="ctr"/>
                      <a:r>
                        <a:rPr lang="es-VE" sz="1800" dirty="0" smtClean="0"/>
                        <a:t>19</a:t>
                      </a:r>
                      <a:endParaRPr lang="es-VE" sz="1800" dirty="0"/>
                    </a:p>
                  </a:txBody>
                  <a:tcPr/>
                </a:tc>
                <a:tc>
                  <a:txBody>
                    <a:bodyPr/>
                    <a:lstStyle/>
                    <a:p>
                      <a:pPr algn="ctr"/>
                      <a:r>
                        <a:rPr lang="es-VE" sz="1800" dirty="0" smtClean="0"/>
                        <a:t>15.000</a:t>
                      </a:r>
                      <a:endParaRPr lang="es-VE" sz="1800" dirty="0"/>
                    </a:p>
                  </a:txBody>
                  <a:tcPr/>
                </a:tc>
                <a:tc>
                  <a:txBody>
                    <a:bodyPr/>
                    <a:lstStyle/>
                    <a:p>
                      <a:pPr algn="ctr"/>
                      <a:r>
                        <a:rPr lang="es-VE" sz="1800" dirty="0" smtClean="0"/>
                        <a:t>1,43</a:t>
                      </a:r>
                      <a:endParaRPr lang="es-VE" sz="1800" dirty="0"/>
                    </a:p>
                  </a:txBody>
                  <a:tcPr/>
                </a:tc>
              </a:tr>
              <a:tr h="453650">
                <a:tc>
                  <a:txBody>
                    <a:bodyPr/>
                    <a:lstStyle/>
                    <a:p>
                      <a:pPr algn="ctr"/>
                      <a:r>
                        <a:rPr lang="es-VE" sz="1800" dirty="0" smtClean="0"/>
                        <a:t>C</a:t>
                      </a:r>
                      <a:endParaRPr lang="es-VE" sz="1800" dirty="0"/>
                    </a:p>
                  </a:txBody>
                  <a:tcPr/>
                </a:tc>
                <a:tc>
                  <a:txBody>
                    <a:bodyPr/>
                    <a:lstStyle/>
                    <a:p>
                      <a:pPr algn="ctr"/>
                      <a:r>
                        <a:rPr lang="es-VE" sz="1800" dirty="0" smtClean="0"/>
                        <a:t>30.000</a:t>
                      </a:r>
                      <a:endParaRPr lang="es-VE" sz="1800" dirty="0"/>
                    </a:p>
                  </a:txBody>
                  <a:tcPr/>
                </a:tc>
                <a:tc>
                  <a:txBody>
                    <a:bodyPr/>
                    <a:lstStyle/>
                    <a:p>
                      <a:pPr algn="ctr"/>
                      <a:r>
                        <a:rPr lang="es-VE" sz="1800" dirty="0" smtClean="0"/>
                        <a:t>28</a:t>
                      </a:r>
                      <a:endParaRPr lang="es-VE" sz="1800" dirty="0"/>
                    </a:p>
                  </a:txBody>
                  <a:tcPr/>
                </a:tc>
                <a:tc>
                  <a:txBody>
                    <a:bodyPr/>
                    <a:lstStyle/>
                    <a:p>
                      <a:pPr algn="ctr"/>
                      <a:r>
                        <a:rPr lang="es-VE" sz="1800" dirty="0" smtClean="0"/>
                        <a:t>42.000</a:t>
                      </a:r>
                      <a:endParaRPr lang="es-VE" sz="1800" dirty="0"/>
                    </a:p>
                  </a:txBody>
                  <a:tcPr/>
                </a:tc>
                <a:tc>
                  <a:txBody>
                    <a:bodyPr/>
                    <a:lstStyle/>
                    <a:p>
                      <a:pPr algn="ctr"/>
                      <a:r>
                        <a:rPr lang="es-VE" sz="1800" dirty="0" smtClean="0"/>
                        <a:t>2,4</a:t>
                      </a:r>
                      <a:endParaRPr lang="es-VE" sz="1800" dirty="0"/>
                    </a:p>
                  </a:txBody>
                  <a:tcPr/>
                </a:tc>
              </a:tr>
              <a:tr h="453650">
                <a:tc>
                  <a:txBody>
                    <a:bodyPr/>
                    <a:lstStyle/>
                    <a:p>
                      <a:pPr algn="ctr"/>
                      <a:r>
                        <a:rPr lang="es-VE" sz="1800" u="none" dirty="0" smtClean="0"/>
                        <a:t>D</a:t>
                      </a:r>
                      <a:endParaRPr lang="es-VE" sz="1800" u="none" dirty="0"/>
                    </a:p>
                  </a:txBody>
                  <a:tcPr/>
                </a:tc>
                <a:tc>
                  <a:txBody>
                    <a:bodyPr/>
                    <a:lstStyle/>
                    <a:p>
                      <a:pPr algn="ctr"/>
                      <a:r>
                        <a:rPr lang="es-VE" sz="1800" u="none" dirty="0" smtClean="0"/>
                        <a:t>25.000</a:t>
                      </a:r>
                      <a:endParaRPr lang="es-VE" sz="1800" u="none" dirty="0"/>
                    </a:p>
                  </a:txBody>
                  <a:tcPr/>
                </a:tc>
                <a:tc>
                  <a:txBody>
                    <a:bodyPr/>
                    <a:lstStyle/>
                    <a:p>
                      <a:pPr algn="ctr"/>
                      <a:r>
                        <a:rPr lang="es-VE" sz="1800" u="none" dirty="0" smtClean="0"/>
                        <a:t>26</a:t>
                      </a:r>
                      <a:endParaRPr lang="es-VE" sz="1800" u="none" dirty="0"/>
                    </a:p>
                  </a:txBody>
                  <a:tcPr/>
                </a:tc>
                <a:tc>
                  <a:txBody>
                    <a:bodyPr/>
                    <a:lstStyle/>
                    <a:p>
                      <a:pPr algn="ctr"/>
                      <a:r>
                        <a:rPr lang="es-VE" sz="1800" u="none" dirty="0" smtClean="0"/>
                        <a:t>1.000</a:t>
                      </a:r>
                      <a:endParaRPr lang="es-VE" sz="1800" u="none" dirty="0"/>
                    </a:p>
                  </a:txBody>
                  <a:tcPr/>
                </a:tc>
                <a:tc>
                  <a:txBody>
                    <a:bodyPr/>
                    <a:lstStyle/>
                    <a:p>
                      <a:pPr algn="ctr"/>
                      <a:r>
                        <a:rPr lang="es-VE" sz="1800" u="none" dirty="0" smtClean="0"/>
                        <a:t>1,04</a:t>
                      </a:r>
                      <a:endParaRPr lang="es-VE" sz="1800" u="none" dirty="0"/>
                    </a:p>
                  </a:txBody>
                  <a:tcPr/>
                </a:tc>
              </a:tr>
              <a:tr h="453650">
                <a:tc>
                  <a:txBody>
                    <a:bodyPr/>
                    <a:lstStyle/>
                    <a:p>
                      <a:pPr algn="ctr"/>
                      <a:r>
                        <a:rPr lang="es-VE" sz="1800" u="none" dirty="0" smtClean="0"/>
                        <a:t>E</a:t>
                      </a:r>
                      <a:endParaRPr lang="es-VE" sz="1800" u="none" dirty="0"/>
                    </a:p>
                  </a:txBody>
                  <a:tcPr/>
                </a:tc>
                <a:tc>
                  <a:txBody>
                    <a:bodyPr/>
                    <a:lstStyle/>
                    <a:p>
                      <a:pPr algn="ctr"/>
                      <a:r>
                        <a:rPr lang="es-VE" sz="1800" u="none" dirty="0" smtClean="0"/>
                        <a:t>15.000</a:t>
                      </a:r>
                      <a:endParaRPr lang="es-VE" sz="1800" u="none" dirty="0"/>
                    </a:p>
                  </a:txBody>
                  <a:tcPr/>
                </a:tc>
                <a:tc>
                  <a:txBody>
                    <a:bodyPr/>
                    <a:lstStyle/>
                    <a:p>
                      <a:pPr algn="ctr"/>
                      <a:r>
                        <a:rPr lang="es-VE" sz="1800" u="none" dirty="0" smtClean="0"/>
                        <a:t>20</a:t>
                      </a:r>
                      <a:endParaRPr lang="es-VE" sz="1800" u="none" dirty="0"/>
                    </a:p>
                  </a:txBody>
                  <a:tcPr/>
                </a:tc>
                <a:tc>
                  <a:txBody>
                    <a:bodyPr/>
                    <a:lstStyle/>
                    <a:p>
                      <a:pPr algn="ctr"/>
                      <a:r>
                        <a:rPr lang="es-VE" sz="1800" u="none" dirty="0" smtClean="0"/>
                        <a:t>10.000</a:t>
                      </a:r>
                      <a:endParaRPr lang="es-VE" sz="1800" u="none" dirty="0"/>
                    </a:p>
                  </a:txBody>
                  <a:tcPr/>
                </a:tc>
                <a:tc>
                  <a:txBody>
                    <a:bodyPr/>
                    <a:lstStyle/>
                    <a:p>
                      <a:pPr algn="ctr"/>
                      <a:r>
                        <a:rPr lang="es-VE" sz="1800" u="none" dirty="0" smtClean="0"/>
                        <a:t>1,67</a:t>
                      </a:r>
                      <a:endParaRPr lang="es-VE" sz="1800" u="none" dirty="0"/>
                    </a:p>
                  </a:txBody>
                  <a:tcPr/>
                </a:tc>
              </a:tr>
              <a:tr h="453650">
                <a:tc>
                  <a:txBody>
                    <a:bodyPr/>
                    <a:lstStyle/>
                    <a:p>
                      <a:pPr algn="ctr"/>
                      <a:r>
                        <a:rPr lang="es-VE" sz="1800" u="none" dirty="0" smtClean="0"/>
                        <a:t>F</a:t>
                      </a:r>
                      <a:endParaRPr lang="es-VE" sz="1800" u="none" dirty="0"/>
                    </a:p>
                  </a:txBody>
                  <a:tcPr/>
                </a:tc>
                <a:tc>
                  <a:txBody>
                    <a:bodyPr/>
                    <a:lstStyle/>
                    <a:p>
                      <a:pPr algn="ctr"/>
                      <a:r>
                        <a:rPr lang="es-VE" sz="1800" u="none" dirty="0" smtClean="0"/>
                        <a:t>10.000</a:t>
                      </a:r>
                      <a:endParaRPr lang="es-VE" sz="1800" u="none" dirty="0"/>
                    </a:p>
                  </a:txBody>
                  <a:tcPr/>
                </a:tc>
                <a:tc>
                  <a:txBody>
                    <a:bodyPr/>
                    <a:lstStyle/>
                    <a:p>
                      <a:pPr algn="ctr"/>
                      <a:r>
                        <a:rPr lang="es-VE" sz="1800" u="none" dirty="0" smtClean="0"/>
                        <a:t>37</a:t>
                      </a:r>
                      <a:endParaRPr lang="es-VE" sz="1800" u="none" dirty="0"/>
                    </a:p>
                  </a:txBody>
                  <a:tcPr/>
                </a:tc>
                <a:tc>
                  <a:txBody>
                    <a:bodyPr/>
                    <a:lstStyle/>
                    <a:p>
                      <a:pPr algn="ctr"/>
                      <a:r>
                        <a:rPr lang="es-VE" sz="1800" u="none" dirty="0" smtClean="0"/>
                        <a:t>11.000</a:t>
                      </a:r>
                      <a:endParaRPr lang="es-VE" sz="1800" u="none" dirty="0"/>
                    </a:p>
                  </a:txBody>
                  <a:tcPr/>
                </a:tc>
                <a:tc>
                  <a:txBody>
                    <a:bodyPr/>
                    <a:lstStyle/>
                    <a:p>
                      <a:pPr algn="ctr"/>
                      <a:r>
                        <a:rPr lang="es-VE" sz="1800" u="none" dirty="0" smtClean="0"/>
                        <a:t>2,10</a:t>
                      </a:r>
                      <a:endParaRPr lang="es-VE" sz="1800" u="none" dirty="0"/>
                    </a:p>
                  </a:txBody>
                  <a:tcPr/>
                </a:tc>
              </a:tr>
              <a:tr h="453650">
                <a:tc>
                  <a:txBody>
                    <a:bodyPr/>
                    <a:lstStyle/>
                    <a:p>
                      <a:pPr algn="ctr"/>
                      <a:r>
                        <a:rPr lang="es-VE" sz="1800" u="none" dirty="0" smtClean="0"/>
                        <a:t>G</a:t>
                      </a:r>
                      <a:endParaRPr lang="es-VE" sz="1800" u="none" dirty="0"/>
                    </a:p>
                  </a:txBody>
                  <a:tcPr/>
                </a:tc>
                <a:tc>
                  <a:txBody>
                    <a:bodyPr/>
                    <a:lstStyle/>
                    <a:p>
                      <a:pPr algn="ctr"/>
                      <a:r>
                        <a:rPr lang="es-VE" sz="1800" u="none" dirty="0" smtClean="0"/>
                        <a:t>10.000</a:t>
                      </a:r>
                      <a:endParaRPr lang="es-VE" sz="1800" u="none" dirty="0"/>
                    </a:p>
                  </a:txBody>
                  <a:tcPr/>
                </a:tc>
                <a:tc>
                  <a:txBody>
                    <a:bodyPr/>
                    <a:lstStyle/>
                    <a:p>
                      <a:pPr algn="ctr"/>
                      <a:r>
                        <a:rPr lang="es-VE" sz="1800" u="none" dirty="0" smtClean="0"/>
                        <a:t>25</a:t>
                      </a:r>
                      <a:endParaRPr lang="es-VE" sz="1800" u="none" dirty="0"/>
                    </a:p>
                  </a:txBody>
                  <a:tcPr/>
                </a:tc>
                <a:tc>
                  <a:txBody>
                    <a:bodyPr/>
                    <a:lstStyle/>
                    <a:p>
                      <a:pPr algn="ctr"/>
                      <a:r>
                        <a:rPr lang="es-VE" sz="1800" u="none" dirty="0" smtClean="0"/>
                        <a:t>13.000</a:t>
                      </a:r>
                      <a:endParaRPr lang="es-VE" sz="1800" u="none" dirty="0"/>
                    </a:p>
                  </a:txBody>
                  <a:tcPr/>
                </a:tc>
                <a:tc>
                  <a:txBody>
                    <a:bodyPr/>
                    <a:lstStyle/>
                    <a:p>
                      <a:pPr algn="ctr"/>
                      <a:r>
                        <a:rPr lang="es-VE" sz="1800" u="none" dirty="0" smtClean="0"/>
                        <a:t>2,30</a:t>
                      </a:r>
                      <a:endParaRPr lang="es-VE" sz="1800" u="none" dirty="0"/>
                    </a:p>
                  </a:txBody>
                  <a:tcPr/>
                </a:tc>
              </a:tr>
              <a:tr h="453650">
                <a:tc>
                  <a:txBody>
                    <a:bodyPr/>
                    <a:lstStyle/>
                    <a:p>
                      <a:pPr algn="ctr"/>
                      <a:r>
                        <a:rPr lang="es-VE" sz="1800" u="none" dirty="0" smtClean="0"/>
                        <a:t>H</a:t>
                      </a:r>
                      <a:endParaRPr lang="es-VE" sz="1800" u="none" dirty="0"/>
                    </a:p>
                  </a:txBody>
                  <a:tcPr/>
                </a:tc>
                <a:tc>
                  <a:txBody>
                    <a:bodyPr/>
                    <a:lstStyle/>
                    <a:p>
                      <a:pPr algn="ctr"/>
                      <a:r>
                        <a:rPr lang="es-VE" sz="1800" u="sng" dirty="0" smtClean="0"/>
                        <a:t>1.000</a:t>
                      </a:r>
                      <a:endParaRPr lang="es-VE" sz="1800" u="sng" dirty="0"/>
                    </a:p>
                  </a:txBody>
                  <a:tcPr/>
                </a:tc>
                <a:tc>
                  <a:txBody>
                    <a:bodyPr/>
                    <a:lstStyle/>
                    <a:p>
                      <a:pPr algn="ctr"/>
                      <a:r>
                        <a:rPr lang="es-VE" sz="1800" u="none" dirty="0" smtClean="0"/>
                        <a:t>18</a:t>
                      </a:r>
                      <a:endParaRPr lang="es-VE" sz="1800" u="none" dirty="0"/>
                    </a:p>
                  </a:txBody>
                  <a:tcPr/>
                </a:tc>
                <a:tc>
                  <a:txBody>
                    <a:bodyPr/>
                    <a:lstStyle/>
                    <a:p>
                      <a:pPr algn="ctr"/>
                      <a:r>
                        <a:rPr lang="es-VE" sz="1800" u="none" dirty="0" smtClean="0"/>
                        <a:t>100</a:t>
                      </a:r>
                      <a:endParaRPr lang="es-VE" sz="1800" u="none" dirty="0"/>
                    </a:p>
                  </a:txBody>
                  <a:tcPr/>
                </a:tc>
                <a:tc>
                  <a:txBody>
                    <a:bodyPr/>
                    <a:lstStyle/>
                    <a:p>
                      <a:pPr algn="ctr"/>
                      <a:r>
                        <a:rPr lang="es-VE" sz="1800" u="none" dirty="0" smtClean="0"/>
                        <a:t>1,10</a:t>
                      </a:r>
                      <a:endParaRPr lang="es-VE" sz="1800" u="none" dirty="0"/>
                    </a:p>
                  </a:txBody>
                  <a:tcPr/>
                </a:tc>
              </a:tr>
              <a:tr h="453650">
                <a:tc>
                  <a:txBody>
                    <a:bodyPr/>
                    <a:lstStyle/>
                    <a:p>
                      <a:pPr algn="ctr"/>
                      <a:r>
                        <a:rPr lang="es-VE" sz="1800" u="none" dirty="0" smtClean="0"/>
                        <a:t>Total </a:t>
                      </a:r>
                      <a:endParaRPr lang="es-VE" sz="1800" u="none" dirty="0"/>
                    </a:p>
                  </a:txBody>
                  <a:tcPr/>
                </a:tc>
                <a:tc>
                  <a:txBody>
                    <a:bodyPr/>
                    <a:lstStyle/>
                    <a:p>
                      <a:pPr algn="ctr"/>
                      <a:r>
                        <a:rPr lang="es-VE" sz="1800" u="none" dirty="0" smtClean="0"/>
                        <a:t>176.000</a:t>
                      </a:r>
                      <a:endParaRPr lang="es-VE" sz="1800" u="none" dirty="0"/>
                    </a:p>
                  </a:txBody>
                  <a:tcPr/>
                </a:tc>
                <a:tc>
                  <a:txBody>
                    <a:bodyPr/>
                    <a:lstStyle/>
                    <a:p>
                      <a:pPr algn="ctr"/>
                      <a:endParaRPr lang="es-VE" sz="1800" u="none" dirty="0"/>
                    </a:p>
                  </a:txBody>
                  <a:tcPr/>
                </a:tc>
                <a:tc>
                  <a:txBody>
                    <a:bodyPr/>
                    <a:lstStyle/>
                    <a:p>
                      <a:pPr algn="ctr"/>
                      <a:endParaRPr lang="es-VE" sz="1800" u="none" dirty="0"/>
                    </a:p>
                  </a:txBody>
                  <a:tcPr/>
                </a:tc>
                <a:tc>
                  <a:txBody>
                    <a:bodyPr/>
                    <a:lstStyle/>
                    <a:p>
                      <a:pPr algn="ctr"/>
                      <a:endParaRPr lang="es-VE" sz="1800" u="none" dirty="0"/>
                    </a:p>
                  </a:txBody>
                  <a:tcPr/>
                </a:tc>
              </a:tr>
            </a:tbl>
          </a:graphicData>
        </a:graphic>
      </p:graphicFrame>
      <p:sp>
        <p:nvSpPr>
          <p:cNvPr id="4" name="1 Título"/>
          <p:cNvSpPr>
            <a:spLocks noGrp="1"/>
          </p:cNvSpPr>
          <p:nvPr>
            <p:ph type="title"/>
          </p:nvPr>
        </p:nvSpPr>
        <p:spPr>
          <a:xfrm>
            <a:off x="683568" y="260648"/>
            <a:ext cx="7772400" cy="299120"/>
          </a:xfrm>
        </p:spPr>
        <p:txBody>
          <a:bodyPr/>
          <a:lstStyle/>
          <a:p>
            <a:r>
              <a:rPr lang="es-VE" sz="2800" dirty="0" smtClean="0"/>
              <a:t>INDICE DE RENDIMIENTO</a:t>
            </a:r>
            <a:endParaRPr lang="es-VE" sz="2800" dirty="0"/>
          </a:p>
        </p:txBody>
      </p:sp>
      <p:sp>
        <p:nvSpPr>
          <p:cNvPr id="6" name="5 CuadroTexto"/>
          <p:cNvSpPr txBox="1"/>
          <p:nvPr/>
        </p:nvSpPr>
        <p:spPr>
          <a:xfrm>
            <a:off x="827584" y="980728"/>
            <a:ext cx="7560840" cy="646331"/>
          </a:xfrm>
          <a:prstGeom prst="rect">
            <a:avLst/>
          </a:prstGeom>
          <a:noFill/>
        </p:spPr>
        <p:txBody>
          <a:bodyPr wrap="square" rtlCol="0">
            <a:spAutoFit/>
          </a:bodyPr>
          <a:lstStyle/>
          <a:p>
            <a:pPr algn="ctr"/>
            <a:r>
              <a:rPr lang="es-VE" sz="1800" dirty="0" smtClean="0"/>
              <a:t>La empresa Ejemplo, a tiene solo disponibles 65.000 Bs, para iniciar los proyectos, ¿Cuáles proyectos deberían escogerse?</a:t>
            </a:r>
            <a:endParaRPr lang="es-VE" sz="1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683568" y="980728"/>
          <a:ext cx="8280920" cy="152400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280337">
                <a:tc>
                  <a:txBody>
                    <a:bodyPr/>
                    <a:lstStyle/>
                    <a:p>
                      <a:pPr algn="ctr"/>
                      <a:r>
                        <a:rPr lang="es-VE" sz="1400" dirty="0" smtClean="0"/>
                        <a:t>Criterio  TIR</a:t>
                      </a:r>
                      <a:endParaRPr lang="es-VE" sz="1400" dirty="0"/>
                    </a:p>
                  </a:txBody>
                  <a:tcPr/>
                </a:tc>
                <a:tc>
                  <a:txBody>
                    <a:bodyPr/>
                    <a:lstStyle/>
                    <a:p>
                      <a:pPr algn="ctr"/>
                      <a:r>
                        <a:rPr lang="es-VE" sz="1400" dirty="0" smtClean="0"/>
                        <a:t>INVERSION</a:t>
                      </a:r>
                      <a:endParaRPr lang="es-VE" sz="1400" dirty="0"/>
                    </a:p>
                  </a:txBody>
                  <a:tcPr/>
                </a:tc>
                <a:tc>
                  <a:txBody>
                    <a:bodyPr/>
                    <a:lstStyle/>
                    <a:p>
                      <a:pPr algn="ctr"/>
                      <a:r>
                        <a:rPr lang="es-VE" sz="1400" dirty="0" smtClean="0"/>
                        <a:t>TIR</a:t>
                      </a:r>
                      <a:endParaRPr lang="es-VE" sz="1400" dirty="0"/>
                    </a:p>
                  </a:txBody>
                  <a:tcPr/>
                </a:tc>
                <a:tc>
                  <a:txBody>
                    <a:bodyPr/>
                    <a:lstStyle/>
                    <a:p>
                      <a:pPr algn="ctr"/>
                      <a:r>
                        <a:rPr lang="es-VE" sz="1400" dirty="0" smtClean="0"/>
                        <a:t>VPN</a:t>
                      </a:r>
                      <a:endParaRPr lang="es-VE" sz="1400" dirty="0"/>
                    </a:p>
                  </a:txBody>
                  <a:tcPr/>
                </a:tc>
                <a:tc>
                  <a:txBody>
                    <a:bodyPr/>
                    <a:lstStyle/>
                    <a:p>
                      <a:pPr algn="ctr"/>
                      <a:endParaRPr lang="es-VE" sz="1400" dirty="0"/>
                    </a:p>
                  </a:txBody>
                  <a:tcPr/>
                </a:tc>
              </a:tr>
              <a:tr h="163942">
                <a:tc>
                  <a:txBody>
                    <a:bodyPr/>
                    <a:lstStyle/>
                    <a:p>
                      <a:r>
                        <a:rPr lang="es-VE" sz="1400" dirty="0" smtClean="0"/>
                        <a:t>F</a:t>
                      </a:r>
                      <a:endParaRPr lang="es-VE" sz="1400" dirty="0"/>
                    </a:p>
                  </a:txBody>
                  <a:tcPr/>
                </a:tc>
                <a:tc>
                  <a:txBody>
                    <a:bodyPr/>
                    <a:lstStyle/>
                    <a:p>
                      <a:pPr algn="ctr"/>
                      <a:r>
                        <a:rPr lang="es-VE" sz="1400" dirty="0" smtClean="0"/>
                        <a:t>10.000</a:t>
                      </a:r>
                      <a:endParaRPr lang="es-VE" sz="1400" dirty="0"/>
                    </a:p>
                  </a:txBody>
                  <a:tcPr/>
                </a:tc>
                <a:tc>
                  <a:txBody>
                    <a:bodyPr/>
                    <a:lstStyle/>
                    <a:p>
                      <a:pPr algn="ctr"/>
                      <a:r>
                        <a:rPr lang="es-VE" sz="1400" dirty="0" smtClean="0"/>
                        <a:t>37%</a:t>
                      </a:r>
                      <a:endParaRPr lang="es-VE" sz="1400" dirty="0"/>
                    </a:p>
                  </a:txBody>
                  <a:tcPr/>
                </a:tc>
                <a:tc>
                  <a:txBody>
                    <a:bodyPr/>
                    <a:lstStyle/>
                    <a:p>
                      <a:pPr algn="ctr"/>
                      <a:r>
                        <a:rPr lang="es-VE" sz="1400" dirty="0" smtClean="0"/>
                        <a:t>11.000</a:t>
                      </a:r>
                      <a:endParaRPr lang="es-VE" sz="1400" dirty="0"/>
                    </a:p>
                  </a:txBody>
                  <a:tcPr/>
                </a:tc>
                <a:tc>
                  <a:txBody>
                    <a:bodyPr/>
                    <a:lstStyle/>
                    <a:p>
                      <a:endParaRPr lang="es-VE" sz="1400"/>
                    </a:p>
                  </a:txBody>
                  <a:tcPr/>
                </a:tc>
              </a:tr>
              <a:tr h="163942">
                <a:tc>
                  <a:txBody>
                    <a:bodyPr/>
                    <a:lstStyle/>
                    <a:p>
                      <a:r>
                        <a:rPr lang="es-VE" sz="1400" dirty="0" smtClean="0"/>
                        <a:t>C</a:t>
                      </a:r>
                      <a:endParaRPr lang="es-VE" sz="1400" dirty="0"/>
                    </a:p>
                  </a:txBody>
                  <a:tcPr/>
                </a:tc>
                <a:tc>
                  <a:txBody>
                    <a:bodyPr/>
                    <a:lstStyle/>
                    <a:p>
                      <a:pPr algn="ctr"/>
                      <a:r>
                        <a:rPr lang="es-VE" sz="1400" dirty="0" smtClean="0"/>
                        <a:t>30.000</a:t>
                      </a:r>
                      <a:endParaRPr lang="es-VE" sz="1400" dirty="0"/>
                    </a:p>
                  </a:txBody>
                  <a:tcPr/>
                </a:tc>
                <a:tc>
                  <a:txBody>
                    <a:bodyPr/>
                    <a:lstStyle/>
                    <a:p>
                      <a:pPr algn="ctr"/>
                      <a:r>
                        <a:rPr lang="es-VE" sz="1400" dirty="0" smtClean="0"/>
                        <a:t>28%</a:t>
                      </a:r>
                      <a:endParaRPr lang="es-VE" sz="1400" dirty="0"/>
                    </a:p>
                  </a:txBody>
                  <a:tcPr/>
                </a:tc>
                <a:tc>
                  <a:txBody>
                    <a:bodyPr/>
                    <a:lstStyle/>
                    <a:p>
                      <a:pPr algn="ctr"/>
                      <a:r>
                        <a:rPr lang="es-VE" sz="1400" dirty="0" smtClean="0"/>
                        <a:t>42.000</a:t>
                      </a:r>
                      <a:endParaRPr lang="es-VE" sz="1400" dirty="0"/>
                    </a:p>
                  </a:txBody>
                  <a:tcPr/>
                </a:tc>
                <a:tc>
                  <a:txBody>
                    <a:bodyPr/>
                    <a:lstStyle/>
                    <a:p>
                      <a:endParaRPr lang="es-VE" sz="1400"/>
                    </a:p>
                  </a:txBody>
                  <a:tcPr/>
                </a:tc>
              </a:tr>
              <a:tr h="163942">
                <a:tc>
                  <a:txBody>
                    <a:bodyPr/>
                    <a:lstStyle/>
                    <a:p>
                      <a:r>
                        <a:rPr lang="es-VE" sz="1400" dirty="0" smtClean="0"/>
                        <a:t>D</a:t>
                      </a:r>
                      <a:endParaRPr lang="es-VE" sz="1400" dirty="0"/>
                    </a:p>
                  </a:txBody>
                  <a:tcPr/>
                </a:tc>
                <a:tc>
                  <a:txBody>
                    <a:bodyPr/>
                    <a:lstStyle/>
                    <a:p>
                      <a:pPr algn="ctr"/>
                      <a:r>
                        <a:rPr lang="es-VE" sz="1400" u="sng" dirty="0" smtClean="0"/>
                        <a:t>25.000</a:t>
                      </a:r>
                      <a:endParaRPr lang="es-VE" sz="1400" u="sng" dirty="0"/>
                    </a:p>
                  </a:txBody>
                  <a:tcPr/>
                </a:tc>
                <a:tc>
                  <a:txBody>
                    <a:bodyPr/>
                    <a:lstStyle/>
                    <a:p>
                      <a:pPr algn="ctr"/>
                      <a:r>
                        <a:rPr lang="es-VE" sz="1400" dirty="0" smtClean="0"/>
                        <a:t>26%</a:t>
                      </a:r>
                      <a:endParaRPr lang="es-VE" sz="1400" dirty="0"/>
                    </a:p>
                  </a:txBody>
                  <a:tcPr/>
                </a:tc>
                <a:tc>
                  <a:txBody>
                    <a:bodyPr/>
                    <a:lstStyle/>
                    <a:p>
                      <a:pPr algn="ctr"/>
                      <a:r>
                        <a:rPr lang="es-VE" sz="1400" u="sng" dirty="0" smtClean="0"/>
                        <a:t>1.000</a:t>
                      </a:r>
                      <a:endParaRPr lang="es-VE" sz="1400" u="sng" dirty="0"/>
                    </a:p>
                  </a:txBody>
                  <a:tcPr/>
                </a:tc>
                <a:tc>
                  <a:txBody>
                    <a:bodyPr/>
                    <a:lstStyle/>
                    <a:p>
                      <a:endParaRPr lang="es-VE" sz="1400" dirty="0"/>
                    </a:p>
                  </a:txBody>
                  <a:tcPr/>
                </a:tc>
              </a:tr>
              <a:tr h="163942">
                <a:tc>
                  <a:txBody>
                    <a:bodyPr/>
                    <a:lstStyle/>
                    <a:p>
                      <a:r>
                        <a:rPr lang="es-VE" sz="1400" dirty="0" smtClean="0"/>
                        <a:t>TOTAL</a:t>
                      </a:r>
                      <a:endParaRPr lang="es-VE" sz="1400" dirty="0"/>
                    </a:p>
                  </a:txBody>
                  <a:tcPr/>
                </a:tc>
                <a:tc>
                  <a:txBody>
                    <a:bodyPr/>
                    <a:lstStyle/>
                    <a:p>
                      <a:pPr algn="ctr"/>
                      <a:r>
                        <a:rPr lang="es-VE" sz="1400" dirty="0" smtClean="0"/>
                        <a:t>65.000</a:t>
                      </a:r>
                      <a:endParaRPr lang="es-VE" sz="1400" dirty="0"/>
                    </a:p>
                  </a:txBody>
                  <a:tcPr/>
                </a:tc>
                <a:tc>
                  <a:txBody>
                    <a:bodyPr/>
                    <a:lstStyle/>
                    <a:p>
                      <a:endParaRPr lang="es-VE" sz="1400" dirty="0"/>
                    </a:p>
                  </a:txBody>
                  <a:tcPr/>
                </a:tc>
                <a:tc>
                  <a:txBody>
                    <a:bodyPr/>
                    <a:lstStyle/>
                    <a:p>
                      <a:pPr algn="ctr"/>
                      <a:r>
                        <a:rPr lang="es-VE" sz="1400" dirty="0" smtClean="0"/>
                        <a:t>54.000</a:t>
                      </a:r>
                      <a:endParaRPr lang="es-VE" sz="1400" dirty="0"/>
                    </a:p>
                  </a:txBody>
                  <a:tcPr/>
                </a:tc>
                <a:tc>
                  <a:txBody>
                    <a:bodyPr/>
                    <a:lstStyle/>
                    <a:p>
                      <a:endParaRPr lang="es-VE" sz="1400" dirty="0"/>
                    </a:p>
                  </a:txBody>
                  <a:tcPr/>
                </a:tc>
              </a:tr>
            </a:tbl>
          </a:graphicData>
        </a:graphic>
      </p:graphicFrame>
      <p:sp>
        <p:nvSpPr>
          <p:cNvPr id="4" name="1 Título"/>
          <p:cNvSpPr>
            <a:spLocks noGrp="1"/>
          </p:cNvSpPr>
          <p:nvPr>
            <p:ph type="title"/>
          </p:nvPr>
        </p:nvSpPr>
        <p:spPr>
          <a:xfrm>
            <a:off x="683568" y="0"/>
            <a:ext cx="7772400" cy="371128"/>
          </a:xfrm>
        </p:spPr>
        <p:txBody>
          <a:bodyPr/>
          <a:lstStyle/>
          <a:p>
            <a:r>
              <a:rPr lang="es-VE" sz="2800" dirty="0" smtClean="0"/>
              <a:t>INDICE DE RENDIMIENTO</a:t>
            </a:r>
            <a:endParaRPr lang="es-VE" sz="2800" dirty="0"/>
          </a:p>
        </p:txBody>
      </p:sp>
      <p:graphicFrame>
        <p:nvGraphicFramePr>
          <p:cNvPr id="6" name="4 Marcador de contenido"/>
          <p:cNvGraphicFramePr>
            <a:graphicFrameLocks/>
          </p:cNvGraphicFramePr>
          <p:nvPr/>
        </p:nvGraphicFramePr>
        <p:xfrm>
          <a:off x="755576" y="2924944"/>
          <a:ext cx="8208910" cy="1341120"/>
        </p:xfrm>
        <a:graphic>
          <a:graphicData uri="http://schemas.openxmlformats.org/drawingml/2006/table">
            <a:tbl>
              <a:tblPr firstRow="1" bandRow="1">
                <a:tableStyleId>{5C22544A-7EE6-4342-B048-85BDC9FD1C3A}</a:tableStyleId>
              </a:tblPr>
              <a:tblGrid>
                <a:gridCol w="1641782"/>
                <a:gridCol w="1641782"/>
                <a:gridCol w="1641782"/>
                <a:gridCol w="1641782"/>
                <a:gridCol w="1641782"/>
              </a:tblGrid>
              <a:tr h="270030">
                <a:tc>
                  <a:txBody>
                    <a:bodyPr/>
                    <a:lstStyle/>
                    <a:p>
                      <a:pPr algn="ctr"/>
                      <a:r>
                        <a:rPr lang="es-VE" sz="1600" dirty="0" smtClean="0"/>
                        <a:t>Criterio  VPN</a:t>
                      </a:r>
                      <a:endParaRPr lang="es-VE" sz="1600" dirty="0"/>
                    </a:p>
                  </a:txBody>
                  <a:tcPr/>
                </a:tc>
                <a:tc>
                  <a:txBody>
                    <a:bodyPr/>
                    <a:lstStyle/>
                    <a:p>
                      <a:pPr algn="ctr"/>
                      <a:r>
                        <a:rPr lang="es-VE" sz="1600" dirty="0" smtClean="0"/>
                        <a:t>INVERSION</a:t>
                      </a:r>
                      <a:endParaRPr lang="es-VE" sz="1600" dirty="0"/>
                    </a:p>
                  </a:txBody>
                  <a:tcPr/>
                </a:tc>
                <a:tc>
                  <a:txBody>
                    <a:bodyPr/>
                    <a:lstStyle/>
                    <a:p>
                      <a:pPr algn="ctr"/>
                      <a:endParaRPr lang="es-VE" sz="1600" dirty="0"/>
                    </a:p>
                  </a:txBody>
                  <a:tcPr/>
                </a:tc>
                <a:tc>
                  <a:txBody>
                    <a:bodyPr/>
                    <a:lstStyle/>
                    <a:p>
                      <a:pPr algn="ctr"/>
                      <a:r>
                        <a:rPr lang="es-VE" sz="1600" dirty="0" smtClean="0"/>
                        <a:t>VPN</a:t>
                      </a:r>
                      <a:endParaRPr lang="es-VE" sz="1600" dirty="0"/>
                    </a:p>
                  </a:txBody>
                  <a:tcPr/>
                </a:tc>
                <a:tc>
                  <a:txBody>
                    <a:bodyPr/>
                    <a:lstStyle/>
                    <a:p>
                      <a:pPr algn="ctr"/>
                      <a:endParaRPr lang="es-VE" sz="1600" dirty="0"/>
                    </a:p>
                  </a:txBody>
                  <a:tcPr/>
                </a:tc>
              </a:tr>
              <a:tr h="270030">
                <a:tc>
                  <a:txBody>
                    <a:bodyPr/>
                    <a:lstStyle/>
                    <a:p>
                      <a:r>
                        <a:rPr lang="es-VE" sz="1600" dirty="0" smtClean="0"/>
                        <a:t>C</a:t>
                      </a:r>
                      <a:endParaRPr lang="es-VE" sz="1600" dirty="0"/>
                    </a:p>
                  </a:txBody>
                  <a:tcPr/>
                </a:tc>
                <a:tc>
                  <a:txBody>
                    <a:bodyPr/>
                    <a:lstStyle/>
                    <a:p>
                      <a:pPr algn="ctr"/>
                      <a:r>
                        <a:rPr lang="es-VE" sz="1600" dirty="0" smtClean="0"/>
                        <a:t>30.000</a:t>
                      </a:r>
                      <a:endParaRPr lang="es-VE" sz="1600" dirty="0"/>
                    </a:p>
                  </a:txBody>
                  <a:tcPr/>
                </a:tc>
                <a:tc>
                  <a:txBody>
                    <a:bodyPr/>
                    <a:lstStyle/>
                    <a:p>
                      <a:pPr algn="ctr"/>
                      <a:endParaRPr lang="es-VE" sz="1600" dirty="0"/>
                    </a:p>
                  </a:txBody>
                  <a:tcPr/>
                </a:tc>
                <a:tc>
                  <a:txBody>
                    <a:bodyPr/>
                    <a:lstStyle/>
                    <a:p>
                      <a:pPr algn="ctr"/>
                      <a:r>
                        <a:rPr lang="es-VE" sz="1600" dirty="0" smtClean="0"/>
                        <a:t>42.000</a:t>
                      </a:r>
                      <a:endParaRPr lang="es-VE" sz="1600" dirty="0"/>
                    </a:p>
                  </a:txBody>
                  <a:tcPr/>
                </a:tc>
                <a:tc>
                  <a:txBody>
                    <a:bodyPr/>
                    <a:lstStyle/>
                    <a:p>
                      <a:endParaRPr lang="es-VE" sz="1600" dirty="0"/>
                    </a:p>
                  </a:txBody>
                  <a:tcPr/>
                </a:tc>
              </a:tr>
              <a:tr h="270030">
                <a:tc>
                  <a:txBody>
                    <a:bodyPr/>
                    <a:lstStyle/>
                    <a:p>
                      <a:r>
                        <a:rPr lang="es-VE" sz="1600" dirty="0" smtClean="0"/>
                        <a:t>B</a:t>
                      </a:r>
                      <a:endParaRPr lang="es-VE" sz="1600" dirty="0"/>
                    </a:p>
                  </a:txBody>
                  <a:tcPr/>
                </a:tc>
                <a:tc>
                  <a:txBody>
                    <a:bodyPr/>
                    <a:lstStyle/>
                    <a:p>
                      <a:pPr algn="ctr"/>
                      <a:r>
                        <a:rPr lang="es-VE" sz="1600" u="sng" dirty="0" smtClean="0"/>
                        <a:t>35.000</a:t>
                      </a:r>
                      <a:endParaRPr lang="es-VE" sz="1600" u="sng" dirty="0"/>
                    </a:p>
                  </a:txBody>
                  <a:tcPr/>
                </a:tc>
                <a:tc>
                  <a:txBody>
                    <a:bodyPr/>
                    <a:lstStyle/>
                    <a:p>
                      <a:pPr algn="ctr"/>
                      <a:endParaRPr lang="es-VE" sz="1600" dirty="0"/>
                    </a:p>
                  </a:txBody>
                  <a:tcPr/>
                </a:tc>
                <a:tc>
                  <a:txBody>
                    <a:bodyPr/>
                    <a:lstStyle/>
                    <a:p>
                      <a:pPr algn="ctr"/>
                      <a:r>
                        <a:rPr lang="es-VE" sz="1600" u="sng" dirty="0" smtClean="0"/>
                        <a:t>15.000</a:t>
                      </a:r>
                      <a:endParaRPr lang="es-VE" sz="1600" u="sng" dirty="0"/>
                    </a:p>
                  </a:txBody>
                  <a:tcPr/>
                </a:tc>
                <a:tc>
                  <a:txBody>
                    <a:bodyPr/>
                    <a:lstStyle/>
                    <a:p>
                      <a:endParaRPr lang="es-VE" sz="1600" dirty="0"/>
                    </a:p>
                  </a:txBody>
                  <a:tcPr/>
                </a:tc>
              </a:tr>
              <a:tr h="270030">
                <a:tc>
                  <a:txBody>
                    <a:bodyPr/>
                    <a:lstStyle/>
                    <a:p>
                      <a:r>
                        <a:rPr lang="es-VE" sz="1600" dirty="0" smtClean="0"/>
                        <a:t>TOTAL</a:t>
                      </a:r>
                      <a:endParaRPr lang="es-VE" sz="1600" dirty="0"/>
                    </a:p>
                  </a:txBody>
                  <a:tcPr/>
                </a:tc>
                <a:tc>
                  <a:txBody>
                    <a:bodyPr/>
                    <a:lstStyle/>
                    <a:p>
                      <a:pPr algn="ctr"/>
                      <a:r>
                        <a:rPr lang="es-VE" sz="1600" dirty="0" smtClean="0"/>
                        <a:t>65.000</a:t>
                      </a:r>
                      <a:endParaRPr lang="es-VE" sz="1600" dirty="0"/>
                    </a:p>
                  </a:txBody>
                  <a:tcPr/>
                </a:tc>
                <a:tc>
                  <a:txBody>
                    <a:bodyPr/>
                    <a:lstStyle/>
                    <a:p>
                      <a:endParaRPr lang="es-VE" sz="1600" dirty="0"/>
                    </a:p>
                  </a:txBody>
                  <a:tcPr/>
                </a:tc>
                <a:tc>
                  <a:txBody>
                    <a:bodyPr/>
                    <a:lstStyle/>
                    <a:p>
                      <a:pPr algn="ctr"/>
                      <a:r>
                        <a:rPr lang="es-VE" sz="1600" dirty="0" smtClean="0"/>
                        <a:t>57.000</a:t>
                      </a:r>
                      <a:endParaRPr lang="es-VE" sz="1600" dirty="0"/>
                    </a:p>
                  </a:txBody>
                  <a:tcPr/>
                </a:tc>
                <a:tc>
                  <a:txBody>
                    <a:bodyPr/>
                    <a:lstStyle/>
                    <a:p>
                      <a:endParaRPr lang="es-VE" sz="1600" dirty="0"/>
                    </a:p>
                  </a:txBody>
                  <a:tcPr/>
                </a:tc>
              </a:tr>
            </a:tbl>
          </a:graphicData>
        </a:graphic>
      </p:graphicFrame>
      <p:graphicFrame>
        <p:nvGraphicFramePr>
          <p:cNvPr id="7" name="4 Marcador de contenido"/>
          <p:cNvGraphicFramePr>
            <a:graphicFrameLocks/>
          </p:cNvGraphicFramePr>
          <p:nvPr>
            <p:extLst>
              <p:ext uri="{D42A27DB-BD31-4B8C-83A1-F6EECF244321}">
                <p14:modId xmlns:p14="http://schemas.microsoft.com/office/powerpoint/2010/main" val="1416517961"/>
              </p:ext>
            </p:extLst>
          </p:nvPr>
        </p:nvGraphicFramePr>
        <p:xfrm>
          <a:off x="755576" y="4797152"/>
          <a:ext cx="8136905" cy="1828800"/>
        </p:xfrm>
        <a:graphic>
          <a:graphicData uri="http://schemas.openxmlformats.org/drawingml/2006/table">
            <a:tbl>
              <a:tblPr firstRow="1" bandRow="1">
                <a:tableStyleId>{5C22544A-7EE6-4342-B048-85BDC9FD1C3A}</a:tableStyleId>
              </a:tblPr>
              <a:tblGrid>
                <a:gridCol w="1627381"/>
                <a:gridCol w="1627381"/>
                <a:gridCol w="1627381"/>
                <a:gridCol w="1627381"/>
                <a:gridCol w="1627381"/>
              </a:tblGrid>
              <a:tr h="192021">
                <a:tc>
                  <a:txBody>
                    <a:bodyPr/>
                    <a:lstStyle/>
                    <a:p>
                      <a:pPr algn="ctr"/>
                      <a:r>
                        <a:rPr lang="es-VE" sz="1400" dirty="0" smtClean="0"/>
                        <a:t>Criterio  IR</a:t>
                      </a:r>
                      <a:endParaRPr lang="es-VE" sz="1400" dirty="0"/>
                    </a:p>
                  </a:txBody>
                  <a:tcPr/>
                </a:tc>
                <a:tc>
                  <a:txBody>
                    <a:bodyPr/>
                    <a:lstStyle/>
                    <a:p>
                      <a:pPr algn="ctr"/>
                      <a:r>
                        <a:rPr lang="es-VE" sz="1400" dirty="0" smtClean="0"/>
                        <a:t>INVERSION</a:t>
                      </a:r>
                      <a:endParaRPr lang="es-VE" sz="1400" dirty="0"/>
                    </a:p>
                  </a:txBody>
                  <a:tcPr/>
                </a:tc>
                <a:tc>
                  <a:txBody>
                    <a:bodyPr/>
                    <a:lstStyle/>
                    <a:p>
                      <a:pPr algn="ctr"/>
                      <a:endParaRPr lang="es-VE" sz="1400" dirty="0"/>
                    </a:p>
                  </a:txBody>
                  <a:tcPr/>
                </a:tc>
                <a:tc>
                  <a:txBody>
                    <a:bodyPr/>
                    <a:lstStyle/>
                    <a:p>
                      <a:pPr algn="ctr"/>
                      <a:r>
                        <a:rPr lang="es-VE" sz="1400" dirty="0" smtClean="0"/>
                        <a:t>VPN</a:t>
                      </a:r>
                      <a:endParaRPr lang="es-VE" sz="1400" dirty="0"/>
                    </a:p>
                  </a:txBody>
                  <a:tcPr/>
                </a:tc>
                <a:tc>
                  <a:txBody>
                    <a:bodyPr/>
                    <a:lstStyle/>
                    <a:p>
                      <a:pPr algn="ctr"/>
                      <a:r>
                        <a:rPr lang="es-VE" sz="1400" dirty="0" smtClean="0"/>
                        <a:t>IR</a:t>
                      </a:r>
                      <a:endParaRPr lang="es-VE" sz="1400" dirty="0"/>
                    </a:p>
                  </a:txBody>
                  <a:tcPr/>
                </a:tc>
              </a:tr>
              <a:tr h="192021">
                <a:tc>
                  <a:txBody>
                    <a:bodyPr/>
                    <a:lstStyle/>
                    <a:p>
                      <a:r>
                        <a:rPr lang="es-VE" sz="1400" dirty="0" smtClean="0"/>
                        <a:t>C</a:t>
                      </a:r>
                      <a:endParaRPr lang="es-VE" sz="1400" dirty="0"/>
                    </a:p>
                  </a:txBody>
                  <a:tcPr/>
                </a:tc>
                <a:tc>
                  <a:txBody>
                    <a:bodyPr/>
                    <a:lstStyle/>
                    <a:p>
                      <a:pPr algn="ctr"/>
                      <a:r>
                        <a:rPr lang="es-VE" sz="1400" dirty="0" smtClean="0"/>
                        <a:t>30.000</a:t>
                      </a:r>
                      <a:endParaRPr lang="es-VE" sz="1400" dirty="0"/>
                    </a:p>
                  </a:txBody>
                  <a:tcPr/>
                </a:tc>
                <a:tc>
                  <a:txBody>
                    <a:bodyPr/>
                    <a:lstStyle/>
                    <a:p>
                      <a:pPr algn="ctr"/>
                      <a:endParaRPr lang="es-VE" sz="1400" dirty="0"/>
                    </a:p>
                  </a:txBody>
                  <a:tcPr/>
                </a:tc>
                <a:tc>
                  <a:txBody>
                    <a:bodyPr/>
                    <a:lstStyle/>
                    <a:p>
                      <a:pPr algn="ctr"/>
                      <a:r>
                        <a:rPr lang="es-VE" sz="1400" dirty="0" smtClean="0"/>
                        <a:t>42.000</a:t>
                      </a:r>
                      <a:endParaRPr lang="es-VE" sz="1400" dirty="0"/>
                    </a:p>
                  </a:txBody>
                  <a:tcPr/>
                </a:tc>
                <a:tc>
                  <a:txBody>
                    <a:bodyPr/>
                    <a:lstStyle/>
                    <a:p>
                      <a:pPr algn="ctr"/>
                      <a:r>
                        <a:rPr lang="es-VE" sz="1400" dirty="0" smtClean="0"/>
                        <a:t>2,40</a:t>
                      </a:r>
                      <a:endParaRPr lang="es-VE" sz="1400" dirty="0"/>
                    </a:p>
                  </a:txBody>
                  <a:tcPr/>
                </a:tc>
              </a:tr>
              <a:tr h="192021">
                <a:tc>
                  <a:txBody>
                    <a:bodyPr/>
                    <a:lstStyle/>
                    <a:p>
                      <a:r>
                        <a:rPr lang="es-VE" sz="1400" dirty="0" smtClean="0"/>
                        <a:t>G</a:t>
                      </a:r>
                      <a:endParaRPr lang="es-VE" sz="1400" dirty="0"/>
                    </a:p>
                  </a:txBody>
                  <a:tcPr/>
                </a:tc>
                <a:tc>
                  <a:txBody>
                    <a:bodyPr/>
                    <a:lstStyle/>
                    <a:p>
                      <a:pPr algn="ctr"/>
                      <a:r>
                        <a:rPr lang="es-VE" sz="1400" dirty="0" smtClean="0"/>
                        <a:t>10.000</a:t>
                      </a:r>
                      <a:endParaRPr lang="es-VE" sz="1400" dirty="0"/>
                    </a:p>
                  </a:txBody>
                  <a:tcPr/>
                </a:tc>
                <a:tc>
                  <a:txBody>
                    <a:bodyPr/>
                    <a:lstStyle/>
                    <a:p>
                      <a:pPr algn="ctr"/>
                      <a:endParaRPr lang="es-VE" sz="1400" dirty="0"/>
                    </a:p>
                  </a:txBody>
                  <a:tcPr/>
                </a:tc>
                <a:tc>
                  <a:txBody>
                    <a:bodyPr/>
                    <a:lstStyle/>
                    <a:p>
                      <a:pPr algn="ctr"/>
                      <a:r>
                        <a:rPr lang="es-VE" sz="1400" dirty="0" smtClean="0"/>
                        <a:t>13.000</a:t>
                      </a:r>
                      <a:endParaRPr lang="es-VE" sz="1400" dirty="0"/>
                    </a:p>
                  </a:txBody>
                  <a:tcPr/>
                </a:tc>
                <a:tc>
                  <a:txBody>
                    <a:bodyPr/>
                    <a:lstStyle/>
                    <a:p>
                      <a:pPr algn="ctr"/>
                      <a:r>
                        <a:rPr lang="es-VE" sz="1400" dirty="0" smtClean="0"/>
                        <a:t>2,30</a:t>
                      </a:r>
                      <a:endParaRPr lang="es-VE" sz="1400" dirty="0"/>
                    </a:p>
                  </a:txBody>
                  <a:tcPr/>
                </a:tc>
              </a:tr>
              <a:tr h="192021">
                <a:tc>
                  <a:txBody>
                    <a:bodyPr/>
                    <a:lstStyle/>
                    <a:p>
                      <a:r>
                        <a:rPr lang="es-VE" sz="1400" dirty="0" smtClean="0"/>
                        <a:t>F</a:t>
                      </a:r>
                      <a:endParaRPr lang="es-VE" sz="1400" dirty="0"/>
                    </a:p>
                  </a:txBody>
                  <a:tcPr/>
                </a:tc>
                <a:tc>
                  <a:txBody>
                    <a:bodyPr/>
                    <a:lstStyle/>
                    <a:p>
                      <a:pPr algn="ctr"/>
                      <a:r>
                        <a:rPr lang="es-VE" sz="1400" dirty="0" smtClean="0"/>
                        <a:t>10.000</a:t>
                      </a:r>
                      <a:endParaRPr lang="es-VE" sz="1400" dirty="0"/>
                    </a:p>
                  </a:txBody>
                  <a:tcPr/>
                </a:tc>
                <a:tc>
                  <a:txBody>
                    <a:bodyPr/>
                    <a:lstStyle/>
                    <a:p>
                      <a:pPr algn="ctr"/>
                      <a:endParaRPr lang="es-VE" sz="1400" dirty="0"/>
                    </a:p>
                  </a:txBody>
                  <a:tcPr/>
                </a:tc>
                <a:tc>
                  <a:txBody>
                    <a:bodyPr/>
                    <a:lstStyle/>
                    <a:p>
                      <a:pPr algn="ctr"/>
                      <a:r>
                        <a:rPr lang="es-VE" sz="1400" dirty="0" smtClean="0"/>
                        <a:t>11.000</a:t>
                      </a:r>
                      <a:endParaRPr lang="es-VE" sz="1400" dirty="0"/>
                    </a:p>
                  </a:txBody>
                  <a:tcPr/>
                </a:tc>
                <a:tc>
                  <a:txBody>
                    <a:bodyPr/>
                    <a:lstStyle/>
                    <a:p>
                      <a:pPr algn="ctr"/>
                      <a:r>
                        <a:rPr lang="es-VE" sz="1400" dirty="0" smtClean="0"/>
                        <a:t>2,10</a:t>
                      </a:r>
                      <a:endParaRPr lang="es-VE" sz="1400" dirty="0"/>
                    </a:p>
                  </a:txBody>
                  <a:tcPr/>
                </a:tc>
              </a:tr>
              <a:tr h="192021">
                <a:tc>
                  <a:txBody>
                    <a:bodyPr/>
                    <a:lstStyle/>
                    <a:p>
                      <a:r>
                        <a:rPr lang="es-VE" sz="1400" dirty="0" smtClean="0"/>
                        <a:t>E</a:t>
                      </a:r>
                      <a:endParaRPr lang="es-VE" sz="1400" dirty="0"/>
                    </a:p>
                  </a:txBody>
                  <a:tcPr/>
                </a:tc>
                <a:tc>
                  <a:txBody>
                    <a:bodyPr/>
                    <a:lstStyle/>
                    <a:p>
                      <a:pPr algn="ctr"/>
                      <a:r>
                        <a:rPr lang="es-VE" sz="1400" u="sng" dirty="0" smtClean="0"/>
                        <a:t>15.000</a:t>
                      </a:r>
                      <a:endParaRPr lang="es-VE" sz="1400" u="sng" dirty="0"/>
                    </a:p>
                  </a:txBody>
                  <a:tcPr/>
                </a:tc>
                <a:tc>
                  <a:txBody>
                    <a:bodyPr/>
                    <a:lstStyle/>
                    <a:p>
                      <a:pPr algn="ctr"/>
                      <a:endParaRPr lang="es-VE" sz="1400" dirty="0"/>
                    </a:p>
                  </a:txBody>
                  <a:tcPr/>
                </a:tc>
                <a:tc>
                  <a:txBody>
                    <a:bodyPr/>
                    <a:lstStyle/>
                    <a:p>
                      <a:pPr algn="ctr"/>
                      <a:r>
                        <a:rPr lang="es-VE" sz="1400" u="sng" dirty="0" smtClean="0"/>
                        <a:t>10.000</a:t>
                      </a:r>
                      <a:endParaRPr lang="es-VE" sz="1400" u="sng" dirty="0"/>
                    </a:p>
                  </a:txBody>
                  <a:tcPr/>
                </a:tc>
                <a:tc>
                  <a:txBody>
                    <a:bodyPr/>
                    <a:lstStyle/>
                    <a:p>
                      <a:pPr algn="ctr"/>
                      <a:r>
                        <a:rPr lang="es-VE" sz="1400" dirty="0" smtClean="0"/>
                        <a:t>1,67</a:t>
                      </a:r>
                      <a:endParaRPr lang="es-VE" sz="1400" dirty="0"/>
                    </a:p>
                  </a:txBody>
                  <a:tcPr/>
                </a:tc>
              </a:tr>
              <a:tr h="192021">
                <a:tc>
                  <a:txBody>
                    <a:bodyPr/>
                    <a:lstStyle/>
                    <a:p>
                      <a:r>
                        <a:rPr lang="es-VE" sz="1400" dirty="0" smtClean="0"/>
                        <a:t>TOTAL</a:t>
                      </a:r>
                      <a:endParaRPr lang="es-VE" sz="1400" dirty="0"/>
                    </a:p>
                  </a:txBody>
                  <a:tcPr/>
                </a:tc>
                <a:tc>
                  <a:txBody>
                    <a:bodyPr/>
                    <a:lstStyle/>
                    <a:p>
                      <a:pPr algn="ctr"/>
                      <a:r>
                        <a:rPr lang="es-VE" sz="1400" dirty="0" smtClean="0"/>
                        <a:t>65.000</a:t>
                      </a:r>
                      <a:endParaRPr lang="es-VE" sz="1400" dirty="0"/>
                    </a:p>
                  </a:txBody>
                  <a:tcPr/>
                </a:tc>
                <a:tc>
                  <a:txBody>
                    <a:bodyPr/>
                    <a:lstStyle/>
                    <a:p>
                      <a:endParaRPr lang="es-VE" sz="1400"/>
                    </a:p>
                  </a:txBody>
                  <a:tcPr/>
                </a:tc>
                <a:tc>
                  <a:txBody>
                    <a:bodyPr/>
                    <a:lstStyle/>
                    <a:p>
                      <a:pPr algn="ctr"/>
                      <a:r>
                        <a:rPr lang="es-VE" sz="1400" dirty="0" smtClean="0"/>
                        <a:t>76.000</a:t>
                      </a:r>
                      <a:endParaRPr lang="es-VE" sz="1400" dirty="0"/>
                    </a:p>
                  </a:txBody>
                  <a:tcPr/>
                </a:tc>
                <a:tc>
                  <a:txBody>
                    <a:bodyPr/>
                    <a:lstStyle/>
                    <a:p>
                      <a:pPr algn="ctr"/>
                      <a:endParaRPr lang="es-VE" sz="1400" dirty="0"/>
                    </a:p>
                  </a:txBody>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Gracias  por su </a:t>
            </a:r>
            <a:r>
              <a:rPr lang="es-ES" dirty="0" err="1" smtClean="0"/>
              <a:t>atencion</a:t>
            </a:r>
            <a:endParaRPr lang="es-ES" dirty="0"/>
          </a:p>
        </p:txBody>
      </p:sp>
    </p:spTree>
    <p:extLst>
      <p:ext uri="{BB962C8B-B14F-4D97-AF65-F5344CB8AC3E}">
        <p14:creationId xmlns:p14="http://schemas.microsoft.com/office/powerpoint/2010/main" val="1617214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8196" name="Rectangle 4"/>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1.  Estudio de Mercado del Proyecto</a:t>
            </a:r>
          </a:p>
          <a:p>
            <a:pPr algn="just">
              <a:spcBef>
                <a:spcPct val="50000"/>
              </a:spcBef>
            </a:pPr>
            <a:r>
              <a:rPr lang="es-ES_tradnl" sz="2800">
                <a:latin typeface="Tahoma" pitchFamily="34" charset="0"/>
              </a:rPr>
              <a:t>El objetivo es entregar los elementos de juicio cuantitativos y cualitativos para concluir acerca del entorno en el cual se ejecutará el proyecto.</a:t>
            </a:r>
          </a:p>
          <a:p>
            <a:pPr algn="just">
              <a:spcBef>
                <a:spcPct val="50000"/>
              </a:spcBef>
            </a:pPr>
            <a:endParaRPr lang="es-ES_trad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90115" name="Rectangle 3"/>
          <p:cNvSpPr>
            <a:spLocks noGrp="1" noChangeArrowheads="1"/>
          </p:cNvSpPr>
          <p:nvPr>
            <p:ph type="body" idx="1"/>
          </p:nvPr>
        </p:nvSpPr>
        <p:spPr/>
        <p:txBody>
          <a:bodyPr/>
          <a:lstStyle/>
          <a:p>
            <a:pPr algn="just"/>
            <a:r>
              <a:rPr lang="es-ES_tradnl" sz="2800">
                <a:latin typeface="Tahoma" pitchFamily="34" charset="0"/>
              </a:rPr>
              <a:t>Un elemento importante del estudio de mercado es entregar antecedentes para la definición de la estrategia comercial, resumida en la política de precios, mix de productos y de plazas y política de promoción del proyecto.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p:txBody>
          <a:bodyPr/>
          <a:lstStyle/>
          <a:p>
            <a:r>
              <a:rPr lang="es-ES_tradnl" sz="4000" b="1">
                <a:effectLst>
                  <a:outerShdw blurRad="38100" dist="38100" dir="2700000" algn="tl">
                    <a:srgbClr val="000000"/>
                  </a:outerShdw>
                </a:effectLst>
              </a:rPr>
              <a:t>Evaluación Privada de Proyectos</a:t>
            </a:r>
          </a:p>
        </p:txBody>
      </p:sp>
      <p:sp>
        <p:nvSpPr>
          <p:cNvPr id="9220" name="Rectangle 4"/>
          <p:cNvSpPr>
            <a:spLocks noGrp="1" noChangeArrowheads="1"/>
          </p:cNvSpPr>
          <p:nvPr>
            <p:ph type="body" idx="1"/>
          </p:nvPr>
        </p:nvSpPr>
        <p:spPr/>
        <p:txBody>
          <a:bodyPr/>
          <a:lstStyle/>
          <a:p>
            <a:pPr>
              <a:spcBef>
                <a:spcPct val="50000"/>
              </a:spcBef>
              <a:buFontTx/>
              <a:buNone/>
            </a:pPr>
            <a:r>
              <a:rPr lang="es-ES_tradnl" sz="2800" b="1">
                <a:effectLst>
                  <a:outerShdw blurRad="38100" dist="38100" dir="2700000" algn="tl">
                    <a:srgbClr val="000000"/>
                  </a:outerShdw>
                </a:effectLst>
                <a:latin typeface="Tahoma" pitchFamily="34" charset="0"/>
              </a:rPr>
              <a:t>1.1 Estudio del Consumidor</a:t>
            </a:r>
          </a:p>
          <a:p>
            <a:pPr algn="just">
              <a:spcBef>
                <a:spcPct val="50000"/>
              </a:spcBef>
            </a:pPr>
            <a:r>
              <a:rPr lang="es-ES_tradnl" sz="2800">
                <a:latin typeface="Tahoma" pitchFamily="34" charset="0"/>
              </a:rPr>
              <a:t>El objetivo es dar a conocer los elementos de juicio que hacen identificar las variables económicas que describen el comportamiento del potencial cliente que enfrentará el proyecto cuantificando:</a:t>
            </a:r>
          </a:p>
          <a:p>
            <a:pPr lvl="1" algn="just">
              <a:spcBef>
                <a:spcPct val="50000"/>
              </a:spcBef>
              <a:buFontTx/>
              <a:buChar char="»"/>
            </a:pPr>
            <a:r>
              <a:rPr lang="es-ES_tradnl" sz="2400">
                <a:latin typeface="Tahoma" pitchFamily="34" charset="0"/>
              </a:rPr>
              <a:t>el precio que estará dispuesto a pagar por los nuevos productos;</a:t>
            </a:r>
          </a:p>
          <a:p>
            <a:pPr lvl="1" algn="just">
              <a:spcBef>
                <a:spcPct val="50000"/>
              </a:spcBef>
              <a:buFontTx/>
              <a:buChar char="»"/>
            </a:pPr>
            <a:r>
              <a:rPr lang="es-ES_tradnl" sz="2400">
                <a:latin typeface="Tahoma" pitchFamily="34" charset="0"/>
              </a:rPr>
              <a:t>el mix de productos que permiten maximizar la rentabilidad que logrará el proyecto.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PULSO.POT">
  <a:themeElements>
    <a:clrScheme name="IMPULSO.POT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IMPULSO.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IMPULSO.POT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IMPULSO.POT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IMPULSO.PO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IMPULSO.POT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IMPULSO.POT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IMPULSO.POT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Office\Plantillas\Diseños de presentaciones\IMPULSO.POT</Template>
  <TotalTime>2877</TotalTime>
  <Words>3035</Words>
  <Application>Microsoft Office PowerPoint</Application>
  <PresentationFormat>Presentación en pantalla (4:3)</PresentationFormat>
  <Paragraphs>748</Paragraphs>
  <Slides>64</Slides>
  <Notes>4</Notes>
  <HiddenSlides>0</HiddenSlides>
  <MMClips>0</MMClips>
  <ScaleCrop>false</ScaleCrop>
  <HeadingPairs>
    <vt:vector size="4" baseType="variant">
      <vt:variant>
        <vt:lpstr>Tema</vt:lpstr>
      </vt:variant>
      <vt:variant>
        <vt:i4>1</vt:i4>
      </vt:variant>
      <vt:variant>
        <vt:lpstr>Títulos de diapositiva</vt:lpstr>
      </vt:variant>
      <vt:variant>
        <vt:i4>64</vt:i4>
      </vt:variant>
    </vt:vector>
  </HeadingPairs>
  <TitlesOfParts>
    <vt:vector size="65" baseType="lpstr">
      <vt:lpstr>IMPULSO.POT</vt:lpstr>
      <vt:lpstr>Estrategias Financieras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Privada de Proyectos</vt:lpstr>
      <vt:lpstr>Evaluación  de Proyectos</vt:lpstr>
      <vt:lpstr>Determinación de la Inversión en el Proyecto</vt:lpstr>
      <vt:lpstr>Presentación de PowerPoint</vt:lpstr>
      <vt:lpstr>Determinación del Flujo de Efectivo Neto </vt:lpstr>
      <vt:lpstr>Determinación de la Tasa Descuento</vt:lpstr>
      <vt:lpstr>Determinación de la Tasa Descuento</vt:lpstr>
      <vt:lpstr>Determinación del VPN:</vt:lpstr>
      <vt:lpstr>Determinación del VPN:</vt:lpstr>
      <vt:lpstr>Determinación del VPN: (A)</vt:lpstr>
      <vt:lpstr>CALCULO DEL VPN: A</vt:lpstr>
      <vt:lpstr>CALCULO DEL VPN A.xlsx</vt:lpstr>
      <vt:lpstr>Determinación del VPN:</vt:lpstr>
      <vt:lpstr>Determinación del VPN: (B)</vt:lpstr>
      <vt:lpstr>CALCULO DEL VPN-B.xlsx </vt:lpstr>
      <vt:lpstr>Determinación del VPN:</vt:lpstr>
      <vt:lpstr>SENSIBILIDAD DEL VPN </vt:lpstr>
      <vt:lpstr> </vt:lpstr>
      <vt:lpstr>CONCLUSION DEL VPN </vt:lpstr>
      <vt:lpstr>Tasa interna de retorno – T.I.R </vt:lpstr>
      <vt:lpstr>Tasa interna de retorno – T.I.R </vt:lpstr>
      <vt:lpstr>Tasa interna de retorno – T.I.R </vt:lpstr>
      <vt:lpstr>CALCULO DE LA TIR-A-.xlsx</vt:lpstr>
      <vt:lpstr>CALCULO DE LA TIR-B.xlsx</vt:lpstr>
      <vt:lpstr>Tasa Descuento (vs) TIR </vt:lpstr>
      <vt:lpstr>ACEPTACION  DE UN  PROYECTO</vt:lpstr>
      <vt:lpstr>Tasa Interna de Retorno (vs) Tasa Descuento </vt:lpstr>
      <vt:lpstr>Conclusión: Tasa Interna de Retorno – T.I.R </vt:lpstr>
      <vt:lpstr>Periodo de recuperación de la inversión - PRI </vt:lpstr>
      <vt:lpstr>Periodo de recuperación de la inversión - PRI </vt:lpstr>
      <vt:lpstr>Periodo de recuperación de la inversión - PRI </vt:lpstr>
      <vt:lpstr>Periodo de recuperación de la inversión - PRI </vt:lpstr>
      <vt:lpstr>Periodo de recuperación de la inversión - PRI Proyecto B</vt:lpstr>
      <vt:lpstr> Periodo de recuperación de la inversión – PRI Descontado Proyecto B </vt:lpstr>
      <vt:lpstr>INDICE DE RENDIMIENTO</vt:lpstr>
      <vt:lpstr>INDICE DE RENDIMIENTO</vt:lpstr>
      <vt:lpstr>INDICE DE RENDIMIENTO</vt:lpstr>
      <vt:lpstr>INDICE DE RENDIMIENTO</vt:lpstr>
      <vt:lpstr>Gracias  por su atencion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VI</dc:title>
  <dc:creator>Office 97</dc:creator>
  <cp:lastModifiedBy>FRANNYMAR</cp:lastModifiedBy>
  <cp:revision>198</cp:revision>
  <dcterms:created xsi:type="dcterms:W3CDTF">1999-01-20T14:08:12Z</dcterms:created>
  <dcterms:modified xsi:type="dcterms:W3CDTF">2014-05-20T16:18:34Z</dcterms:modified>
</cp:coreProperties>
</file>