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75" r:id="rId3"/>
    <p:sldId id="256" r:id="rId4"/>
    <p:sldId id="257" r:id="rId5"/>
    <p:sldId id="258" r:id="rId6"/>
    <p:sldId id="259" r:id="rId7"/>
    <p:sldId id="260" r:id="rId8"/>
    <p:sldId id="262" r:id="rId9"/>
    <p:sldId id="263" r:id="rId10"/>
    <p:sldId id="264" r:id="rId11"/>
    <p:sldId id="261" r:id="rId12"/>
    <p:sldId id="265" r:id="rId13"/>
    <p:sldId id="266" r:id="rId14"/>
    <p:sldId id="267" r:id="rId15"/>
    <p:sldId id="268" r:id="rId16"/>
    <p:sldId id="269" r:id="rId17"/>
    <p:sldId id="270" r:id="rId18"/>
    <p:sldId id="271" r:id="rId19"/>
    <p:sldId id="272" r:id="rId20"/>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5" d="100"/>
          <a:sy n="45" d="100"/>
        </p:scale>
        <p:origin x="-1236"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png"/></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fld id="{79AC98D7-92F1-4D11-8694-94DD37D5C2DC}" type="datetimeFigureOut">
              <a:rPr lang="es-ES" smtClean="0"/>
              <a:t>05/06/2015</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5F74430E-581D-4294-B5A6-733B30332944}" type="slidenum">
              <a:rPr lang="es-ES" smtClean="0"/>
              <a:t>‹Nº›</a:t>
            </a:fld>
            <a:endParaRPr lang="es-ES"/>
          </a:p>
        </p:txBody>
      </p:sp>
    </p:spTree>
    <p:extLst>
      <p:ext uri="{BB962C8B-B14F-4D97-AF65-F5344CB8AC3E}">
        <p14:creationId xmlns:p14="http://schemas.microsoft.com/office/powerpoint/2010/main" val="27171690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79AC98D7-92F1-4D11-8694-94DD37D5C2DC}" type="datetimeFigureOut">
              <a:rPr lang="es-ES" smtClean="0"/>
              <a:t>05/06/2015</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5F74430E-581D-4294-B5A6-733B30332944}" type="slidenum">
              <a:rPr lang="es-ES" smtClean="0"/>
              <a:t>‹Nº›</a:t>
            </a:fld>
            <a:endParaRPr lang="es-ES"/>
          </a:p>
        </p:txBody>
      </p:sp>
    </p:spTree>
    <p:extLst>
      <p:ext uri="{BB962C8B-B14F-4D97-AF65-F5344CB8AC3E}">
        <p14:creationId xmlns:p14="http://schemas.microsoft.com/office/powerpoint/2010/main" val="13621973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79AC98D7-92F1-4D11-8694-94DD37D5C2DC}" type="datetimeFigureOut">
              <a:rPr lang="es-ES" smtClean="0"/>
              <a:t>05/06/2015</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5F74430E-581D-4294-B5A6-733B30332944}" type="slidenum">
              <a:rPr lang="es-ES" smtClean="0"/>
              <a:t>‹Nº›</a:t>
            </a:fld>
            <a:endParaRPr lang="es-ES"/>
          </a:p>
        </p:txBody>
      </p:sp>
    </p:spTree>
    <p:extLst>
      <p:ext uri="{BB962C8B-B14F-4D97-AF65-F5344CB8AC3E}">
        <p14:creationId xmlns:p14="http://schemas.microsoft.com/office/powerpoint/2010/main" val="307504419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s-ES" smtClean="0"/>
              <a:t>Haga clic para modificar el estilo de subtítulo del patrón</a:t>
            </a:r>
            <a:endParaRPr lang="es-ES"/>
          </a:p>
        </p:txBody>
      </p:sp>
      <p:sp>
        <p:nvSpPr>
          <p:cNvPr id="4" name="Rectangle 4"/>
          <p:cNvSpPr>
            <a:spLocks noGrp="1" noChangeArrowheads="1"/>
          </p:cNvSpPr>
          <p:nvPr>
            <p:ph type="dt" sz="half" idx="10"/>
          </p:nvPr>
        </p:nvSpPr>
        <p:spPr>
          <a:ln/>
        </p:spPr>
        <p:txBody>
          <a:bodyPr/>
          <a:lstStyle>
            <a:lvl1pPr>
              <a:defRPr/>
            </a:lvl1pPr>
          </a:lstStyle>
          <a:p>
            <a:pPr>
              <a:defRPr/>
            </a:pPr>
            <a:endParaRPr lang="es-ES_tradnl" altLang="es-E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s-ES_tradnl" altLang="es-ES"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5880200B-7FBE-4D43-95C3-52CCC1238A0C}" type="slidenum">
              <a:rPr lang="es-ES_tradnl" altLang="es-ES">
                <a:solidFill>
                  <a:srgbClr val="000000"/>
                </a:solidFill>
              </a:rPr>
              <a:pPr>
                <a:defRPr/>
              </a:pPr>
              <a:t>‹Nº›</a:t>
            </a:fld>
            <a:endParaRPr lang="es-ES_tradnl" altLang="es-ES" dirty="0">
              <a:solidFill>
                <a:srgbClr val="000000"/>
              </a:solidFill>
            </a:endParaRPr>
          </a:p>
        </p:txBody>
      </p:sp>
    </p:spTree>
    <p:extLst>
      <p:ext uri="{BB962C8B-B14F-4D97-AF65-F5344CB8AC3E}">
        <p14:creationId xmlns:p14="http://schemas.microsoft.com/office/powerpoint/2010/main" val="228741183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Rectangle 4"/>
          <p:cNvSpPr>
            <a:spLocks noGrp="1" noChangeArrowheads="1"/>
          </p:cNvSpPr>
          <p:nvPr>
            <p:ph type="dt" sz="half" idx="10"/>
          </p:nvPr>
        </p:nvSpPr>
        <p:spPr>
          <a:ln/>
        </p:spPr>
        <p:txBody>
          <a:bodyPr/>
          <a:lstStyle>
            <a:lvl1pPr>
              <a:defRPr/>
            </a:lvl1pPr>
          </a:lstStyle>
          <a:p>
            <a:pPr>
              <a:defRPr/>
            </a:pPr>
            <a:endParaRPr lang="es-ES_tradnl" altLang="es-E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s-ES_tradnl" altLang="es-ES"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1724AD37-55A2-4ECA-865F-B750106E9C20}" type="slidenum">
              <a:rPr lang="es-ES_tradnl" altLang="es-ES">
                <a:solidFill>
                  <a:srgbClr val="000000"/>
                </a:solidFill>
              </a:rPr>
              <a:pPr>
                <a:defRPr/>
              </a:pPr>
              <a:t>‹Nº›</a:t>
            </a:fld>
            <a:endParaRPr lang="es-ES_tradnl" altLang="es-ES" dirty="0">
              <a:solidFill>
                <a:srgbClr val="000000"/>
              </a:solidFill>
            </a:endParaRPr>
          </a:p>
        </p:txBody>
      </p:sp>
    </p:spTree>
    <p:extLst>
      <p:ext uri="{BB962C8B-B14F-4D97-AF65-F5344CB8AC3E}">
        <p14:creationId xmlns:p14="http://schemas.microsoft.com/office/powerpoint/2010/main" val="372612101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smtClean="0"/>
              <a:t>Haga clic para modificar el estilo de texto del patrón</a:t>
            </a:r>
          </a:p>
        </p:txBody>
      </p:sp>
      <p:sp>
        <p:nvSpPr>
          <p:cNvPr id="4" name="Rectangle 4"/>
          <p:cNvSpPr>
            <a:spLocks noGrp="1" noChangeArrowheads="1"/>
          </p:cNvSpPr>
          <p:nvPr>
            <p:ph type="dt" sz="half" idx="10"/>
          </p:nvPr>
        </p:nvSpPr>
        <p:spPr>
          <a:ln/>
        </p:spPr>
        <p:txBody>
          <a:bodyPr/>
          <a:lstStyle>
            <a:lvl1pPr>
              <a:defRPr/>
            </a:lvl1pPr>
          </a:lstStyle>
          <a:p>
            <a:pPr>
              <a:defRPr/>
            </a:pPr>
            <a:endParaRPr lang="es-ES_tradnl" altLang="es-E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s-ES_tradnl" altLang="es-ES"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DB49FD68-52BC-47D5-8AFA-4F33FE6081E3}" type="slidenum">
              <a:rPr lang="es-ES_tradnl" altLang="es-ES">
                <a:solidFill>
                  <a:srgbClr val="000000"/>
                </a:solidFill>
              </a:rPr>
              <a:pPr>
                <a:defRPr/>
              </a:pPr>
              <a:t>‹Nº›</a:t>
            </a:fld>
            <a:endParaRPr lang="es-ES_tradnl" altLang="es-ES" dirty="0">
              <a:solidFill>
                <a:srgbClr val="000000"/>
              </a:solidFill>
            </a:endParaRPr>
          </a:p>
        </p:txBody>
      </p:sp>
    </p:spTree>
    <p:extLst>
      <p:ext uri="{BB962C8B-B14F-4D97-AF65-F5344CB8AC3E}">
        <p14:creationId xmlns:p14="http://schemas.microsoft.com/office/powerpoint/2010/main" val="46430398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Rectangle 4"/>
          <p:cNvSpPr>
            <a:spLocks noGrp="1" noChangeArrowheads="1"/>
          </p:cNvSpPr>
          <p:nvPr>
            <p:ph type="dt" sz="half" idx="10"/>
          </p:nvPr>
        </p:nvSpPr>
        <p:spPr>
          <a:ln/>
        </p:spPr>
        <p:txBody>
          <a:bodyPr/>
          <a:lstStyle>
            <a:lvl1pPr>
              <a:defRPr/>
            </a:lvl1pPr>
          </a:lstStyle>
          <a:p>
            <a:pPr>
              <a:defRPr/>
            </a:pPr>
            <a:endParaRPr lang="es-ES_tradnl" altLang="es-ES"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s-ES_tradnl" altLang="es-ES" dirty="0">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47F7FE9D-703E-4DDE-AF85-0AC656C47D0F}" type="slidenum">
              <a:rPr lang="es-ES_tradnl" altLang="es-ES">
                <a:solidFill>
                  <a:srgbClr val="000000"/>
                </a:solidFill>
              </a:rPr>
              <a:pPr>
                <a:defRPr/>
              </a:pPr>
              <a:t>‹Nº›</a:t>
            </a:fld>
            <a:endParaRPr lang="es-ES_tradnl" altLang="es-ES" dirty="0">
              <a:solidFill>
                <a:srgbClr val="000000"/>
              </a:solidFill>
            </a:endParaRPr>
          </a:p>
        </p:txBody>
      </p:sp>
    </p:spTree>
    <p:extLst>
      <p:ext uri="{BB962C8B-B14F-4D97-AF65-F5344CB8AC3E}">
        <p14:creationId xmlns:p14="http://schemas.microsoft.com/office/powerpoint/2010/main" val="75702731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Rectangle 4"/>
          <p:cNvSpPr>
            <a:spLocks noGrp="1" noChangeArrowheads="1"/>
          </p:cNvSpPr>
          <p:nvPr>
            <p:ph type="dt" sz="half" idx="10"/>
          </p:nvPr>
        </p:nvSpPr>
        <p:spPr>
          <a:ln/>
        </p:spPr>
        <p:txBody>
          <a:bodyPr/>
          <a:lstStyle>
            <a:lvl1pPr>
              <a:defRPr/>
            </a:lvl1pPr>
          </a:lstStyle>
          <a:p>
            <a:pPr>
              <a:defRPr/>
            </a:pPr>
            <a:endParaRPr lang="es-ES_tradnl" altLang="es-ES" dirty="0">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s-ES_tradnl" altLang="es-ES" dirty="0">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B2E3B49E-A7ED-45B1-A368-272E2A08AACC}" type="slidenum">
              <a:rPr lang="es-ES_tradnl" altLang="es-ES">
                <a:solidFill>
                  <a:srgbClr val="000000"/>
                </a:solidFill>
              </a:rPr>
              <a:pPr>
                <a:defRPr/>
              </a:pPr>
              <a:t>‹Nº›</a:t>
            </a:fld>
            <a:endParaRPr lang="es-ES_tradnl" altLang="es-ES" dirty="0">
              <a:solidFill>
                <a:srgbClr val="000000"/>
              </a:solidFill>
            </a:endParaRPr>
          </a:p>
        </p:txBody>
      </p:sp>
    </p:spTree>
    <p:extLst>
      <p:ext uri="{BB962C8B-B14F-4D97-AF65-F5344CB8AC3E}">
        <p14:creationId xmlns:p14="http://schemas.microsoft.com/office/powerpoint/2010/main" val="249147097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Rectangle 4"/>
          <p:cNvSpPr>
            <a:spLocks noGrp="1" noChangeArrowheads="1"/>
          </p:cNvSpPr>
          <p:nvPr>
            <p:ph type="dt" sz="half" idx="10"/>
          </p:nvPr>
        </p:nvSpPr>
        <p:spPr>
          <a:ln/>
        </p:spPr>
        <p:txBody>
          <a:bodyPr/>
          <a:lstStyle>
            <a:lvl1pPr>
              <a:defRPr/>
            </a:lvl1pPr>
          </a:lstStyle>
          <a:p>
            <a:pPr>
              <a:defRPr/>
            </a:pPr>
            <a:endParaRPr lang="es-ES_tradnl" altLang="es-ES" dirty="0">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s-ES_tradnl" altLang="es-ES" dirty="0">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29760A5D-1476-44CF-9B0C-34E44FA1ACB1}" type="slidenum">
              <a:rPr lang="es-ES_tradnl" altLang="es-ES">
                <a:solidFill>
                  <a:srgbClr val="000000"/>
                </a:solidFill>
              </a:rPr>
              <a:pPr>
                <a:defRPr/>
              </a:pPr>
              <a:t>‹Nº›</a:t>
            </a:fld>
            <a:endParaRPr lang="es-ES_tradnl" altLang="es-ES" dirty="0">
              <a:solidFill>
                <a:srgbClr val="000000"/>
              </a:solidFill>
            </a:endParaRPr>
          </a:p>
        </p:txBody>
      </p:sp>
    </p:spTree>
    <p:extLst>
      <p:ext uri="{BB962C8B-B14F-4D97-AF65-F5344CB8AC3E}">
        <p14:creationId xmlns:p14="http://schemas.microsoft.com/office/powerpoint/2010/main" val="400642733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s-ES_tradnl" altLang="es-ES" dirty="0">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s-ES_tradnl" altLang="es-ES" dirty="0">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FDF88139-0D26-48B8-AABA-1076FEFBA593}" type="slidenum">
              <a:rPr lang="es-ES_tradnl" altLang="es-ES">
                <a:solidFill>
                  <a:srgbClr val="000000"/>
                </a:solidFill>
              </a:rPr>
              <a:pPr>
                <a:defRPr/>
              </a:pPr>
              <a:t>‹Nº›</a:t>
            </a:fld>
            <a:endParaRPr lang="es-ES_tradnl" altLang="es-ES" dirty="0">
              <a:solidFill>
                <a:srgbClr val="000000"/>
              </a:solidFill>
            </a:endParaRPr>
          </a:p>
        </p:txBody>
      </p:sp>
    </p:spTree>
    <p:extLst>
      <p:ext uri="{BB962C8B-B14F-4D97-AF65-F5344CB8AC3E}">
        <p14:creationId xmlns:p14="http://schemas.microsoft.com/office/powerpoint/2010/main" val="371678364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Rectangle 4"/>
          <p:cNvSpPr>
            <a:spLocks noGrp="1" noChangeArrowheads="1"/>
          </p:cNvSpPr>
          <p:nvPr>
            <p:ph type="dt" sz="half" idx="10"/>
          </p:nvPr>
        </p:nvSpPr>
        <p:spPr>
          <a:ln/>
        </p:spPr>
        <p:txBody>
          <a:bodyPr/>
          <a:lstStyle>
            <a:lvl1pPr>
              <a:defRPr/>
            </a:lvl1pPr>
          </a:lstStyle>
          <a:p>
            <a:pPr>
              <a:defRPr/>
            </a:pPr>
            <a:endParaRPr lang="es-ES_tradnl" altLang="es-ES"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s-ES_tradnl" altLang="es-ES" dirty="0">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8F6AACEB-ED0E-4719-B35D-D8C1B212DBE9}" type="slidenum">
              <a:rPr lang="es-ES_tradnl" altLang="es-ES">
                <a:solidFill>
                  <a:srgbClr val="000000"/>
                </a:solidFill>
              </a:rPr>
              <a:pPr>
                <a:defRPr/>
              </a:pPr>
              <a:t>‹Nº›</a:t>
            </a:fld>
            <a:endParaRPr lang="es-ES_tradnl" altLang="es-ES" dirty="0">
              <a:solidFill>
                <a:srgbClr val="000000"/>
              </a:solidFill>
            </a:endParaRPr>
          </a:p>
        </p:txBody>
      </p:sp>
    </p:spTree>
    <p:extLst>
      <p:ext uri="{BB962C8B-B14F-4D97-AF65-F5344CB8AC3E}">
        <p14:creationId xmlns:p14="http://schemas.microsoft.com/office/powerpoint/2010/main" val="27575655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79AC98D7-92F1-4D11-8694-94DD37D5C2DC}" type="datetimeFigureOut">
              <a:rPr lang="es-ES" smtClean="0"/>
              <a:t>05/06/2015</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5F74430E-581D-4294-B5A6-733B30332944}" type="slidenum">
              <a:rPr lang="es-ES" smtClean="0"/>
              <a:t>‹Nº›</a:t>
            </a:fld>
            <a:endParaRPr lang="es-ES"/>
          </a:p>
        </p:txBody>
      </p:sp>
    </p:spTree>
    <p:extLst>
      <p:ext uri="{BB962C8B-B14F-4D97-AF65-F5344CB8AC3E}">
        <p14:creationId xmlns:p14="http://schemas.microsoft.com/office/powerpoint/2010/main" val="65197297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ES" noProof="0" dirty="0" smtClean="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Rectangle 4"/>
          <p:cNvSpPr>
            <a:spLocks noGrp="1" noChangeArrowheads="1"/>
          </p:cNvSpPr>
          <p:nvPr>
            <p:ph type="dt" sz="half" idx="10"/>
          </p:nvPr>
        </p:nvSpPr>
        <p:spPr>
          <a:ln/>
        </p:spPr>
        <p:txBody>
          <a:bodyPr/>
          <a:lstStyle>
            <a:lvl1pPr>
              <a:defRPr/>
            </a:lvl1pPr>
          </a:lstStyle>
          <a:p>
            <a:pPr>
              <a:defRPr/>
            </a:pPr>
            <a:endParaRPr lang="es-ES_tradnl" altLang="es-ES"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s-ES_tradnl" altLang="es-ES" dirty="0">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0F10DAE3-3D55-499A-8435-B6A9B27B9EA4}" type="slidenum">
              <a:rPr lang="es-ES_tradnl" altLang="es-ES">
                <a:solidFill>
                  <a:srgbClr val="000000"/>
                </a:solidFill>
              </a:rPr>
              <a:pPr>
                <a:defRPr/>
              </a:pPr>
              <a:t>‹Nº›</a:t>
            </a:fld>
            <a:endParaRPr lang="es-ES_tradnl" altLang="es-ES" dirty="0">
              <a:solidFill>
                <a:srgbClr val="000000"/>
              </a:solidFill>
            </a:endParaRPr>
          </a:p>
        </p:txBody>
      </p:sp>
    </p:spTree>
    <p:extLst>
      <p:ext uri="{BB962C8B-B14F-4D97-AF65-F5344CB8AC3E}">
        <p14:creationId xmlns:p14="http://schemas.microsoft.com/office/powerpoint/2010/main" val="48333809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Rectangle 4"/>
          <p:cNvSpPr>
            <a:spLocks noGrp="1" noChangeArrowheads="1"/>
          </p:cNvSpPr>
          <p:nvPr>
            <p:ph type="dt" sz="half" idx="10"/>
          </p:nvPr>
        </p:nvSpPr>
        <p:spPr>
          <a:ln/>
        </p:spPr>
        <p:txBody>
          <a:bodyPr/>
          <a:lstStyle>
            <a:lvl1pPr>
              <a:defRPr/>
            </a:lvl1pPr>
          </a:lstStyle>
          <a:p>
            <a:pPr>
              <a:defRPr/>
            </a:pPr>
            <a:endParaRPr lang="es-ES_tradnl" altLang="es-E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s-ES_tradnl" altLang="es-ES"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FCF058AE-E1C1-4967-8C32-2B80BEF8EA1A}" type="slidenum">
              <a:rPr lang="es-ES_tradnl" altLang="es-ES">
                <a:solidFill>
                  <a:srgbClr val="000000"/>
                </a:solidFill>
              </a:rPr>
              <a:pPr>
                <a:defRPr/>
              </a:pPr>
              <a:t>‹Nº›</a:t>
            </a:fld>
            <a:endParaRPr lang="es-ES_tradnl" altLang="es-ES" dirty="0">
              <a:solidFill>
                <a:srgbClr val="000000"/>
              </a:solidFill>
            </a:endParaRPr>
          </a:p>
        </p:txBody>
      </p:sp>
    </p:spTree>
    <p:extLst>
      <p:ext uri="{BB962C8B-B14F-4D97-AF65-F5344CB8AC3E}">
        <p14:creationId xmlns:p14="http://schemas.microsoft.com/office/powerpoint/2010/main" val="313645297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Rectangle 4"/>
          <p:cNvSpPr>
            <a:spLocks noGrp="1" noChangeArrowheads="1"/>
          </p:cNvSpPr>
          <p:nvPr>
            <p:ph type="dt" sz="half" idx="10"/>
          </p:nvPr>
        </p:nvSpPr>
        <p:spPr>
          <a:ln/>
        </p:spPr>
        <p:txBody>
          <a:bodyPr/>
          <a:lstStyle>
            <a:lvl1pPr>
              <a:defRPr/>
            </a:lvl1pPr>
          </a:lstStyle>
          <a:p>
            <a:pPr>
              <a:defRPr/>
            </a:pPr>
            <a:endParaRPr lang="es-ES_tradnl" altLang="es-E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s-ES_tradnl" altLang="es-ES"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2CD45C1F-925F-46EB-B9F8-86C23C809C46}" type="slidenum">
              <a:rPr lang="es-ES_tradnl" altLang="es-ES">
                <a:solidFill>
                  <a:srgbClr val="000000"/>
                </a:solidFill>
              </a:rPr>
              <a:pPr>
                <a:defRPr/>
              </a:pPr>
              <a:t>‹Nº›</a:t>
            </a:fld>
            <a:endParaRPr lang="es-ES_tradnl" altLang="es-ES" dirty="0">
              <a:solidFill>
                <a:srgbClr val="000000"/>
              </a:solidFill>
            </a:endParaRPr>
          </a:p>
        </p:txBody>
      </p:sp>
    </p:spTree>
    <p:extLst>
      <p:ext uri="{BB962C8B-B14F-4D97-AF65-F5344CB8AC3E}">
        <p14:creationId xmlns:p14="http://schemas.microsoft.com/office/powerpoint/2010/main" val="3660393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79AC98D7-92F1-4D11-8694-94DD37D5C2DC}" type="datetimeFigureOut">
              <a:rPr lang="es-ES" smtClean="0"/>
              <a:t>05/06/2015</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5F74430E-581D-4294-B5A6-733B30332944}" type="slidenum">
              <a:rPr lang="es-ES" smtClean="0"/>
              <a:t>‹Nº›</a:t>
            </a:fld>
            <a:endParaRPr lang="es-ES"/>
          </a:p>
        </p:txBody>
      </p:sp>
    </p:spTree>
    <p:extLst>
      <p:ext uri="{BB962C8B-B14F-4D97-AF65-F5344CB8AC3E}">
        <p14:creationId xmlns:p14="http://schemas.microsoft.com/office/powerpoint/2010/main" val="17959179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79AC98D7-92F1-4D11-8694-94DD37D5C2DC}" type="datetimeFigureOut">
              <a:rPr lang="es-ES" smtClean="0"/>
              <a:t>05/06/2015</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5F74430E-581D-4294-B5A6-733B30332944}" type="slidenum">
              <a:rPr lang="es-ES" smtClean="0"/>
              <a:t>‹Nº›</a:t>
            </a:fld>
            <a:endParaRPr lang="es-ES"/>
          </a:p>
        </p:txBody>
      </p:sp>
    </p:spTree>
    <p:extLst>
      <p:ext uri="{BB962C8B-B14F-4D97-AF65-F5344CB8AC3E}">
        <p14:creationId xmlns:p14="http://schemas.microsoft.com/office/powerpoint/2010/main" val="30300935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79AC98D7-92F1-4D11-8694-94DD37D5C2DC}" type="datetimeFigureOut">
              <a:rPr lang="es-ES" smtClean="0"/>
              <a:t>05/06/2015</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5F74430E-581D-4294-B5A6-733B30332944}" type="slidenum">
              <a:rPr lang="es-ES" smtClean="0"/>
              <a:t>‹Nº›</a:t>
            </a:fld>
            <a:endParaRPr lang="es-ES"/>
          </a:p>
        </p:txBody>
      </p:sp>
    </p:spTree>
    <p:extLst>
      <p:ext uri="{BB962C8B-B14F-4D97-AF65-F5344CB8AC3E}">
        <p14:creationId xmlns:p14="http://schemas.microsoft.com/office/powerpoint/2010/main" val="16053311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79AC98D7-92F1-4D11-8694-94DD37D5C2DC}" type="datetimeFigureOut">
              <a:rPr lang="es-ES" smtClean="0"/>
              <a:t>05/06/2015</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5F74430E-581D-4294-B5A6-733B30332944}" type="slidenum">
              <a:rPr lang="es-ES" smtClean="0"/>
              <a:t>‹Nº›</a:t>
            </a:fld>
            <a:endParaRPr lang="es-ES"/>
          </a:p>
        </p:txBody>
      </p:sp>
    </p:spTree>
    <p:extLst>
      <p:ext uri="{BB962C8B-B14F-4D97-AF65-F5344CB8AC3E}">
        <p14:creationId xmlns:p14="http://schemas.microsoft.com/office/powerpoint/2010/main" val="15714989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79AC98D7-92F1-4D11-8694-94DD37D5C2DC}" type="datetimeFigureOut">
              <a:rPr lang="es-ES" smtClean="0"/>
              <a:t>05/06/2015</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5F74430E-581D-4294-B5A6-733B30332944}" type="slidenum">
              <a:rPr lang="es-ES" smtClean="0"/>
              <a:t>‹Nº›</a:t>
            </a:fld>
            <a:endParaRPr lang="es-ES"/>
          </a:p>
        </p:txBody>
      </p:sp>
    </p:spTree>
    <p:extLst>
      <p:ext uri="{BB962C8B-B14F-4D97-AF65-F5344CB8AC3E}">
        <p14:creationId xmlns:p14="http://schemas.microsoft.com/office/powerpoint/2010/main" val="34407692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79AC98D7-92F1-4D11-8694-94DD37D5C2DC}" type="datetimeFigureOut">
              <a:rPr lang="es-ES" smtClean="0"/>
              <a:t>05/06/2015</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5F74430E-581D-4294-B5A6-733B30332944}" type="slidenum">
              <a:rPr lang="es-ES" smtClean="0"/>
              <a:t>‹Nº›</a:t>
            </a:fld>
            <a:endParaRPr lang="es-ES"/>
          </a:p>
        </p:txBody>
      </p:sp>
    </p:spTree>
    <p:extLst>
      <p:ext uri="{BB962C8B-B14F-4D97-AF65-F5344CB8AC3E}">
        <p14:creationId xmlns:p14="http://schemas.microsoft.com/office/powerpoint/2010/main" val="32163953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79AC98D7-92F1-4D11-8694-94DD37D5C2DC}" type="datetimeFigureOut">
              <a:rPr lang="es-ES" smtClean="0"/>
              <a:t>05/06/2015</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5F74430E-581D-4294-B5A6-733B30332944}" type="slidenum">
              <a:rPr lang="es-ES" smtClean="0"/>
              <a:t>‹Nº›</a:t>
            </a:fld>
            <a:endParaRPr lang="es-ES"/>
          </a:p>
        </p:txBody>
      </p:sp>
    </p:spTree>
    <p:extLst>
      <p:ext uri="{BB962C8B-B14F-4D97-AF65-F5344CB8AC3E}">
        <p14:creationId xmlns:p14="http://schemas.microsoft.com/office/powerpoint/2010/main" val="1706111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9AC98D7-92F1-4D11-8694-94DD37D5C2DC}" type="datetimeFigureOut">
              <a:rPr lang="es-ES" smtClean="0"/>
              <a:t>05/06/2015</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F74430E-581D-4294-B5A6-733B30332944}" type="slidenum">
              <a:rPr lang="es-ES" smtClean="0"/>
              <a:t>‹Nº›</a:t>
            </a:fld>
            <a:endParaRPr lang="es-ES"/>
          </a:p>
        </p:txBody>
      </p:sp>
    </p:spTree>
    <p:extLst>
      <p:ext uri="{BB962C8B-B14F-4D97-AF65-F5344CB8AC3E}">
        <p14:creationId xmlns:p14="http://schemas.microsoft.com/office/powerpoint/2010/main" val="1925404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s-ES_tradnl" altLang="es-ES" smtClean="0"/>
              <a:t>Haga clic para cambiar el estilo de título	</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s-ES_tradnl" altLang="es-ES" smtClean="0"/>
              <a:t>Haga clic para modificar el estilo de texto del patrón</a:t>
            </a:r>
          </a:p>
          <a:p>
            <a:pPr lvl="1"/>
            <a:r>
              <a:rPr lang="es-ES_tradnl" altLang="es-ES" smtClean="0"/>
              <a:t>Segundo nivel</a:t>
            </a:r>
          </a:p>
          <a:p>
            <a:pPr lvl="2"/>
            <a:r>
              <a:rPr lang="es-ES_tradnl" altLang="es-ES" smtClean="0"/>
              <a:t>Tercer nivel</a:t>
            </a:r>
          </a:p>
          <a:p>
            <a:pPr lvl="3"/>
            <a:r>
              <a:rPr lang="es-ES_tradnl" altLang="es-ES" smtClean="0"/>
              <a:t>Cuarto nivel</a:t>
            </a:r>
          </a:p>
          <a:p>
            <a:pPr lvl="4"/>
            <a:r>
              <a:rPr lang="es-ES_tradnl" altLang="es-ES" smtClean="0"/>
              <a:t>Quinto nivel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pPr fontAlgn="base">
              <a:spcBef>
                <a:spcPct val="0"/>
              </a:spcBef>
              <a:spcAft>
                <a:spcPct val="0"/>
              </a:spcAft>
              <a:defRPr/>
            </a:pPr>
            <a:endParaRPr lang="es-ES_tradnl" altLang="es-ES" dirty="0">
              <a:solidFill>
                <a:srgbClr val="000000"/>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pPr fontAlgn="base">
              <a:spcBef>
                <a:spcPct val="0"/>
              </a:spcBef>
              <a:spcAft>
                <a:spcPct val="0"/>
              </a:spcAft>
              <a:defRPr/>
            </a:pPr>
            <a:endParaRPr lang="es-ES_tradnl" altLang="es-ES" dirty="0">
              <a:solidFill>
                <a:srgbClr val="000000"/>
              </a:solidFill>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pPr fontAlgn="base">
              <a:spcBef>
                <a:spcPct val="0"/>
              </a:spcBef>
              <a:spcAft>
                <a:spcPct val="0"/>
              </a:spcAft>
              <a:defRPr/>
            </a:pPr>
            <a:fld id="{E7FB90FA-167F-4DEA-BA95-7B1DFED992CC}" type="slidenum">
              <a:rPr lang="es-ES_tradnl" altLang="es-ES">
                <a:solidFill>
                  <a:srgbClr val="000000"/>
                </a:solidFill>
              </a:rPr>
              <a:pPr fontAlgn="base">
                <a:spcBef>
                  <a:spcPct val="0"/>
                </a:spcBef>
                <a:spcAft>
                  <a:spcPct val="0"/>
                </a:spcAft>
                <a:defRPr/>
              </a:pPr>
              <a:t>‹Nº›</a:t>
            </a:fld>
            <a:endParaRPr lang="es-ES_tradnl" altLang="es-ES" dirty="0">
              <a:solidFill>
                <a:srgbClr val="000000"/>
              </a:solidFill>
            </a:endParaRPr>
          </a:p>
        </p:txBody>
      </p:sp>
    </p:spTree>
    <p:extLst>
      <p:ext uri="{BB962C8B-B14F-4D97-AF65-F5344CB8AC3E}">
        <p14:creationId xmlns:p14="http://schemas.microsoft.com/office/powerpoint/2010/main" val="226608992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8.xml"/><Relationship Id="rId1" Type="http://schemas.openxmlformats.org/officeDocument/2006/relationships/vmlDrawing" Target="../drawings/vmlDrawing1.v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ext Box 4"/>
          <p:cNvSpPr txBox="1">
            <a:spLocks noChangeArrowheads="1"/>
          </p:cNvSpPr>
          <p:nvPr/>
        </p:nvSpPr>
        <p:spPr bwMode="auto">
          <a:xfrm>
            <a:off x="19359" y="1587987"/>
            <a:ext cx="9144000" cy="140896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lIns="36576" tIns="36576" rIns="36576" bIns="36576"/>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fontAlgn="base" hangingPunct="1">
              <a:spcBef>
                <a:spcPct val="0"/>
              </a:spcBef>
              <a:spcAft>
                <a:spcPct val="0"/>
              </a:spcAft>
              <a:buFontTx/>
              <a:buNone/>
            </a:pPr>
            <a:r>
              <a:rPr lang="es-ES" altLang="es-ES" sz="2000" b="1" dirty="0" smtClean="0">
                <a:solidFill>
                  <a:srgbClr val="FFFFFF"/>
                </a:solidFill>
                <a:latin typeface="Arial"/>
              </a:rPr>
              <a:t>UNIVERSIDAD NACIONAL EXPERIMENTAL DE GUAYANA</a:t>
            </a:r>
          </a:p>
          <a:p>
            <a:pPr algn="ctr" fontAlgn="base">
              <a:spcAft>
                <a:spcPct val="0"/>
              </a:spcAft>
              <a:buFontTx/>
              <a:buNone/>
            </a:pPr>
            <a:r>
              <a:rPr lang="es-ES" sz="2000" b="1" dirty="0" smtClean="0">
                <a:solidFill>
                  <a:srgbClr val="FFFFFF"/>
                </a:solidFill>
                <a:latin typeface="Arial"/>
              </a:rPr>
              <a:t>COORDINACIÓN GENERAL DE INVESTIGACIÓN Y POSTGRADO</a:t>
            </a:r>
          </a:p>
          <a:p>
            <a:pPr algn="ctr" fontAlgn="base">
              <a:spcAft>
                <a:spcPct val="0"/>
              </a:spcAft>
              <a:buFontTx/>
              <a:buNone/>
            </a:pPr>
            <a:r>
              <a:rPr lang="es-ES_tradnl" sz="2000" b="1" dirty="0" smtClean="0">
                <a:solidFill>
                  <a:srgbClr val="FFFFFF"/>
                </a:solidFill>
                <a:latin typeface="Arial"/>
              </a:rPr>
              <a:t>MAESTRÍA EN GERENCIA MENCIÓN OPERACIONES Y PRODUCCIÓNES</a:t>
            </a:r>
            <a:endParaRPr lang="es-ES" sz="2000" b="1" dirty="0" smtClean="0">
              <a:solidFill>
                <a:srgbClr val="FFFFFF"/>
              </a:solidFill>
              <a:latin typeface="Arial"/>
            </a:endParaRPr>
          </a:p>
          <a:p>
            <a:pPr algn="ctr" fontAlgn="base">
              <a:spcAft>
                <a:spcPct val="0"/>
              </a:spcAft>
            </a:pPr>
            <a:endParaRPr lang="es-ES" sz="2000" b="1" dirty="0" smtClean="0">
              <a:solidFill>
                <a:srgbClr val="FFFFFF"/>
              </a:solidFill>
              <a:latin typeface="Arial"/>
            </a:endParaRPr>
          </a:p>
        </p:txBody>
      </p:sp>
      <p:sp>
        <p:nvSpPr>
          <p:cNvPr id="2054" name="Text Box 6"/>
          <p:cNvSpPr txBox="1">
            <a:spLocks noChangeArrowheads="1"/>
          </p:cNvSpPr>
          <p:nvPr/>
        </p:nvSpPr>
        <p:spPr bwMode="auto">
          <a:xfrm>
            <a:off x="1259632" y="2996952"/>
            <a:ext cx="7272808" cy="1439862"/>
          </a:xfrm>
          <a:prstGeom prst="rect">
            <a:avLst/>
          </a:prstGeom>
          <a:solidFill>
            <a:schemeClr val="tx1">
              <a:alpha val="31000"/>
            </a:schemeClr>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defRPr/>
            </a:pPr>
            <a:r>
              <a:rPr lang="es-ES" sz="3200" dirty="0">
                <a:solidFill>
                  <a:schemeClr val="bg1"/>
                </a:solidFill>
              </a:rPr>
              <a:t>Criterio P</a:t>
            </a:r>
            <a:r>
              <a:rPr lang="es-ES" sz="3200" dirty="0" smtClean="0">
                <a:solidFill>
                  <a:schemeClr val="bg1"/>
                </a:solidFill>
              </a:rPr>
              <a:t>ara </a:t>
            </a:r>
            <a:r>
              <a:rPr lang="es-ES" sz="3200" dirty="0">
                <a:solidFill>
                  <a:schemeClr val="bg1"/>
                </a:solidFill>
              </a:rPr>
              <a:t>la </a:t>
            </a:r>
            <a:r>
              <a:rPr lang="es-ES" sz="3200" dirty="0" smtClean="0">
                <a:solidFill>
                  <a:schemeClr val="bg1"/>
                </a:solidFill>
              </a:rPr>
              <a:t>Selección </a:t>
            </a:r>
            <a:r>
              <a:rPr lang="es-ES" sz="3200" dirty="0">
                <a:solidFill>
                  <a:schemeClr val="bg1"/>
                </a:solidFill>
              </a:rPr>
              <a:t>del </a:t>
            </a:r>
            <a:r>
              <a:rPr lang="es-ES" sz="3200" dirty="0" smtClean="0">
                <a:solidFill>
                  <a:schemeClr val="bg1"/>
                </a:solidFill>
              </a:rPr>
              <a:t>Tema</a:t>
            </a:r>
            <a:endParaRPr lang="es-VE" altLang="es-ES" sz="3200" b="1" dirty="0">
              <a:solidFill>
                <a:schemeClr val="bg1"/>
              </a:solidFill>
              <a:effectLst>
                <a:outerShdw blurRad="38100" dist="38100" dir="2700000" algn="tl">
                  <a:srgbClr val="808080"/>
                </a:outerShdw>
              </a:effectLst>
              <a:latin typeface="Century Gothic" pitchFamily="34" charset="0"/>
            </a:endParaRPr>
          </a:p>
        </p:txBody>
      </p:sp>
      <p:grpSp>
        <p:nvGrpSpPr>
          <p:cNvPr id="2052" name="Group 7"/>
          <p:cNvGrpSpPr>
            <a:grpSpLocks/>
          </p:cNvGrpSpPr>
          <p:nvPr/>
        </p:nvGrpSpPr>
        <p:grpSpPr bwMode="auto">
          <a:xfrm>
            <a:off x="4222047" y="349983"/>
            <a:ext cx="1457945" cy="1295425"/>
            <a:chOff x="2546" y="981"/>
            <a:chExt cx="680" cy="624"/>
          </a:xfrm>
        </p:grpSpPr>
        <p:sp>
          <p:nvSpPr>
            <p:cNvPr id="2053" name="AutoShape 8"/>
            <p:cNvSpPr>
              <a:spLocks noChangeArrowheads="1"/>
            </p:cNvSpPr>
            <p:nvPr/>
          </p:nvSpPr>
          <p:spPr bwMode="auto">
            <a:xfrm>
              <a:off x="2546" y="981"/>
              <a:ext cx="644" cy="589"/>
            </a:xfrm>
            <a:prstGeom prst="roundRect">
              <a:avLst>
                <a:gd name="adj" fmla="val 16667"/>
              </a:avLst>
            </a:prstGeom>
            <a:solidFill>
              <a:srgbClr val="FFFFFF">
                <a:alpha val="81960"/>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fontAlgn="base" hangingPunct="1">
                <a:spcBef>
                  <a:spcPct val="0"/>
                </a:spcBef>
                <a:spcAft>
                  <a:spcPct val="0"/>
                </a:spcAft>
                <a:buFontTx/>
                <a:buNone/>
              </a:pPr>
              <a:endParaRPr lang="es-ES" altLang="es-ES" sz="1800" dirty="0" smtClean="0">
                <a:solidFill>
                  <a:srgbClr val="000000"/>
                </a:solidFill>
              </a:endParaRPr>
            </a:p>
          </p:txBody>
        </p:sp>
        <p:graphicFrame>
          <p:nvGraphicFramePr>
            <p:cNvPr id="2" name="Object 9"/>
            <p:cNvGraphicFramePr>
              <a:graphicFrameLocks noChangeAspect="1"/>
            </p:cNvGraphicFramePr>
            <p:nvPr>
              <p:extLst>
                <p:ext uri="{D42A27DB-BD31-4B8C-83A1-F6EECF244321}">
                  <p14:modId xmlns:p14="http://schemas.microsoft.com/office/powerpoint/2010/main" val="2356059441"/>
                </p:ext>
              </p:extLst>
            </p:nvPr>
          </p:nvGraphicFramePr>
          <p:xfrm>
            <a:off x="2546" y="981"/>
            <a:ext cx="680" cy="624"/>
          </p:xfrm>
          <a:graphic>
            <a:graphicData uri="http://schemas.openxmlformats.org/presentationml/2006/ole">
              <mc:AlternateContent xmlns:mc="http://schemas.openxmlformats.org/markup-compatibility/2006">
                <mc:Choice xmlns:v="urn:schemas-microsoft-com:vml" Requires="v">
                  <p:oleObj spid="_x0000_s2051" name="Imagen de mapa de bits" r:id="rId3" imgW="2838846" imgH="2781688" progId="Paint.Picture">
                    <p:embed/>
                  </p:oleObj>
                </mc:Choice>
                <mc:Fallback>
                  <p:oleObj name="Imagen de mapa de bits" r:id="rId3" imgW="2838846" imgH="2781688" progId="Paint.Picture">
                    <p:embed/>
                    <p:pic>
                      <p:nvPicPr>
                        <p:cNvPr id="0" name=""/>
                        <p:cNvPicPr>
                          <a:picLocks noChangeAspect="1" noChangeArrowheads="1"/>
                        </p:cNvPicPr>
                        <p:nvPr/>
                      </p:nvPicPr>
                      <p:blipFill>
                        <a:blip r:embed="rId4">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2546" y="981"/>
                          <a:ext cx="680" cy="624"/>
                        </a:xfrm>
                        <a:prstGeom prst="rect">
                          <a:avLst/>
                        </a:prstGeom>
                        <a:noFill/>
                        <a:ln>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pSp>
    </p:spTree>
    <p:extLst>
      <p:ext uri="{BB962C8B-B14F-4D97-AF65-F5344CB8AC3E}">
        <p14:creationId xmlns:p14="http://schemas.microsoft.com/office/powerpoint/2010/main" val="229245460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251520" y="274638"/>
            <a:ext cx="8435280" cy="1143000"/>
          </a:xfrm>
        </p:spPr>
        <p:txBody>
          <a:bodyPr>
            <a:normAutofit fontScale="90000"/>
          </a:bodyPr>
          <a:lstStyle/>
          <a:p>
            <a:r>
              <a:rPr lang="es-ES" dirty="0" smtClean="0"/>
              <a:t>Elementos del planteamiento problema</a:t>
            </a:r>
            <a:endParaRPr lang="es-ES" dirty="0"/>
          </a:p>
        </p:txBody>
      </p:sp>
      <p:sp>
        <p:nvSpPr>
          <p:cNvPr id="3" name="2 Marcador de contenido"/>
          <p:cNvSpPr>
            <a:spLocks noGrp="1"/>
          </p:cNvSpPr>
          <p:nvPr>
            <p:ph idx="1"/>
          </p:nvPr>
        </p:nvSpPr>
        <p:spPr/>
        <p:txBody>
          <a:bodyPr/>
          <a:lstStyle/>
          <a:p>
            <a:pPr marL="0" indent="0" algn="ctr">
              <a:buNone/>
            </a:pPr>
            <a:r>
              <a:rPr lang="es-ES" dirty="0" smtClean="0"/>
              <a:t>6.ELEMENTOS DE LA JUSTICACION</a:t>
            </a:r>
          </a:p>
          <a:p>
            <a:pPr marL="0" indent="0" algn="ctr">
              <a:buNone/>
            </a:pPr>
            <a:endParaRPr lang="es-ES" dirty="0" smtClean="0"/>
          </a:p>
          <a:p>
            <a:pPr algn="just"/>
            <a:r>
              <a:rPr lang="es-ES" dirty="0" smtClean="0"/>
              <a:t>Explicar las soluciones que ofrecerá el desarrollo del trabajo al problema planteado</a:t>
            </a:r>
          </a:p>
          <a:p>
            <a:pPr algn="just"/>
            <a:r>
              <a:rPr lang="es-ES" dirty="0" smtClean="0"/>
              <a:t>Aporte al área de estudio, a la carrera y a la universidad</a:t>
            </a:r>
          </a:p>
        </p:txBody>
      </p:sp>
    </p:spTree>
    <p:extLst>
      <p:ext uri="{BB962C8B-B14F-4D97-AF65-F5344CB8AC3E}">
        <p14:creationId xmlns:p14="http://schemas.microsoft.com/office/powerpoint/2010/main" val="400382485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490066"/>
          </a:xfrm>
        </p:spPr>
        <p:txBody>
          <a:bodyPr>
            <a:normAutofit fontScale="90000"/>
          </a:bodyPr>
          <a:lstStyle/>
          <a:p>
            <a:r>
              <a:rPr lang="es-ES" dirty="0" smtClean="0"/>
              <a:t>verbos</a:t>
            </a:r>
            <a:endParaRPr lang="es-ES" dirty="0"/>
          </a:p>
        </p:txBody>
      </p:sp>
      <p:sp>
        <p:nvSpPr>
          <p:cNvPr id="3" name="2 Marcador de contenido"/>
          <p:cNvSpPr>
            <a:spLocks noGrp="1"/>
          </p:cNvSpPr>
          <p:nvPr>
            <p:ph idx="1"/>
          </p:nvPr>
        </p:nvSpPr>
        <p:spPr/>
        <p:txBody>
          <a:bodyPr>
            <a:normAutofit lnSpcReduction="10000"/>
          </a:bodyPr>
          <a:lstStyle/>
          <a:p>
            <a:r>
              <a:rPr lang="es-ES" dirty="0" smtClean="0"/>
              <a:t>Analizar		desarrollar 	identificar</a:t>
            </a:r>
          </a:p>
          <a:p>
            <a:r>
              <a:rPr lang="es-ES" dirty="0" smtClean="0"/>
              <a:t>Calcular		diagnosticar	mostrar</a:t>
            </a:r>
          </a:p>
          <a:p>
            <a:r>
              <a:rPr lang="es-ES" dirty="0" smtClean="0"/>
              <a:t>Categorizar	establecer		presentar</a:t>
            </a:r>
          </a:p>
          <a:p>
            <a:r>
              <a:rPr lang="es-ES" dirty="0" smtClean="0"/>
              <a:t>Comparar	evaluar		probar</a:t>
            </a:r>
          </a:p>
          <a:p>
            <a:r>
              <a:rPr lang="es-ES" dirty="0" smtClean="0"/>
              <a:t>Crear		explicar		demostrar</a:t>
            </a:r>
          </a:p>
          <a:p>
            <a:r>
              <a:rPr lang="es-ES" dirty="0" smtClean="0"/>
              <a:t>Definir		examinar		determinar</a:t>
            </a:r>
          </a:p>
          <a:p>
            <a:r>
              <a:rPr lang="es-ES" dirty="0" smtClean="0"/>
              <a:t>Demostrar	indicar		calificar</a:t>
            </a:r>
          </a:p>
          <a:p>
            <a:r>
              <a:rPr lang="es-ES" dirty="0" smtClean="0"/>
              <a:t>examinar	formular		describir</a:t>
            </a:r>
          </a:p>
          <a:p>
            <a:endParaRPr lang="es-ES" dirty="0"/>
          </a:p>
        </p:txBody>
      </p:sp>
    </p:spTree>
    <p:extLst>
      <p:ext uri="{BB962C8B-B14F-4D97-AF65-F5344CB8AC3E}">
        <p14:creationId xmlns:p14="http://schemas.microsoft.com/office/powerpoint/2010/main" val="340603221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0" y="188640"/>
            <a:ext cx="9143999" cy="6463308"/>
          </a:xfrm>
          <a:prstGeom prst="rect">
            <a:avLst/>
          </a:prstGeom>
        </p:spPr>
        <p:txBody>
          <a:bodyPr wrap="square">
            <a:spAutoFit/>
          </a:bodyPr>
          <a:lstStyle/>
          <a:p>
            <a:r>
              <a:rPr lang="es-ES" b="1" dirty="0"/>
              <a:t>Objetivo General</a:t>
            </a:r>
            <a:endParaRPr lang="es-ES" dirty="0"/>
          </a:p>
          <a:p>
            <a:r>
              <a:rPr lang="es-ES" b="1" dirty="0"/>
              <a:t> </a:t>
            </a:r>
            <a:endParaRPr lang="es-ES" dirty="0"/>
          </a:p>
          <a:p>
            <a:r>
              <a:rPr lang="es-ES" dirty="0"/>
              <a:t>Analizar  el apalancamiento operativo y su impacto en la utilidad de la empresa PDVSA, C.A; durante el periodo 2012-2013. </a:t>
            </a:r>
          </a:p>
          <a:p>
            <a:r>
              <a:rPr lang="es-ES" dirty="0"/>
              <a:t> </a:t>
            </a:r>
          </a:p>
          <a:p>
            <a:r>
              <a:rPr lang="es-ES" b="1" dirty="0"/>
              <a:t>Objetivos </a:t>
            </a:r>
            <a:r>
              <a:rPr lang="es-ES" b="1" dirty="0" smtClean="0"/>
              <a:t>Específicos</a:t>
            </a:r>
            <a:r>
              <a:rPr lang="es-ES" b="1" dirty="0"/>
              <a:t> </a:t>
            </a:r>
            <a:endParaRPr lang="es-ES" dirty="0"/>
          </a:p>
          <a:p>
            <a:pPr marL="342900" lvl="0" indent="-342900" algn="just">
              <a:buFont typeface="+mj-lt"/>
              <a:buAutoNum type="arabicPeriod"/>
            </a:pPr>
            <a:r>
              <a:rPr lang="es-ES" dirty="0"/>
              <a:t>Conocer el rendimiento del estado financiero Ganancias y Pérdidas de la empresa en estudio.</a:t>
            </a:r>
          </a:p>
          <a:p>
            <a:pPr marL="342900" lvl="0" indent="-342900" algn="just">
              <a:buFont typeface="+mj-lt"/>
              <a:buAutoNum type="arabicPeriod"/>
            </a:pPr>
            <a:r>
              <a:rPr lang="es-ES" dirty="0"/>
              <a:t>Calcular el grado de apalancamiento operativo de la empresa en estudio.</a:t>
            </a:r>
          </a:p>
          <a:p>
            <a:pPr marL="342900" lvl="0" indent="-342900" algn="just">
              <a:buFont typeface="+mj-lt"/>
              <a:buAutoNum type="arabicPeriod"/>
            </a:pPr>
            <a:r>
              <a:rPr lang="es-ES" dirty="0"/>
              <a:t>Determinar el impacto del apalancamiento operativo en la utilidad de PDVSA, CA en el periodo estudio.</a:t>
            </a:r>
          </a:p>
          <a:p>
            <a:pPr marL="342900" lvl="0" indent="-342900" algn="just">
              <a:buFont typeface="+mj-lt"/>
              <a:buAutoNum type="arabicPeriod"/>
            </a:pPr>
            <a:r>
              <a:rPr lang="es-ES" dirty="0"/>
              <a:t>Explicar la consecuencia del impacto del grado del apalancamiento operativo en la utilidad de PDVSA, CA en el periodo estudio. </a:t>
            </a:r>
            <a:endParaRPr lang="es-ES" dirty="0" smtClean="0"/>
          </a:p>
          <a:p>
            <a:pPr marL="342900" indent="-342900" algn="just">
              <a:buFont typeface="+mj-lt"/>
              <a:buAutoNum type="arabicPeriod"/>
            </a:pPr>
            <a:r>
              <a:rPr lang="es-ES" dirty="0"/>
              <a:t>El presente trabajo de investigación pretende responder algunas de esta interrogante y por tanto revisar los siguientes aspectos</a:t>
            </a:r>
            <a:r>
              <a:rPr lang="es-ES" dirty="0" smtClean="0"/>
              <a:t>:</a:t>
            </a:r>
          </a:p>
          <a:p>
            <a:endParaRPr lang="es-ES" dirty="0"/>
          </a:p>
          <a:p>
            <a:r>
              <a:rPr lang="es-ES" b="1" dirty="0" smtClean="0"/>
              <a:t>Planteamiento problema</a:t>
            </a:r>
            <a:endParaRPr lang="es-ES" b="1" dirty="0"/>
          </a:p>
          <a:p>
            <a:r>
              <a:rPr lang="es-ES" dirty="0"/>
              <a:t> </a:t>
            </a:r>
          </a:p>
          <a:p>
            <a:r>
              <a:rPr lang="es-ES" dirty="0"/>
              <a:t>¿Cuál es el rendimiento de la empresa en estudio?</a:t>
            </a:r>
          </a:p>
          <a:p>
            <a:r>
              <a:rPr lang="es-ES" dirty="0"/>
              <a:t>¿Cuál es el apalancamiento operativo de la empresa?</a:t>
            </a:r>
          </a:p>
          <a:p>
            <a:r>
              <a:rPr lang="es-ES" dirty="0"/>
              <a:t>¿Cómo  impacta  el apalancamiento operativo en la utilidad de  la  empresa?</a:t>
            </a:r>
          </a:p>
          <a:p>
            <a:r>
              <a:rPr lang="es-ES" dirty="0"/>
              <a:t>¿Cuáles seria las consecuencias de un alto grado de apalancamiento?</a:t>
            </a:r>
          </a:p>
          <a:p>
            <a:pPr lvl="0"/>
            <a:endParaRPr lang="es-ES" dirty="0"/>
          </a:p>
        </p:txBody>
      </p:sp>
    </p:spTree>
    <p:extLst>
      <p:ext uri="{BB962C8B-B14F-4D97-AF65-F5344CB8AC3E}">
        <p14:creationId xmlns:p14="http://schemas.microsoft.com/office/powerpoint/2010/main" val="183848712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0" y="0"/>
            <a:ext cx="9144000" cy="6186309"/>
          </a:xfrm>
          <a:prstGeom prst="rect">
            <a:avLst/>
          </a:prstGeom>
        </p:spPr>
        <p:txBody>
          <a:bodyPr wrap="square">
            <a:spAutoFit/>
          </a:bodyPr>
          <a:lstStyle/>
          <a:p>
            <a:r>
              <a:rPr lang="es-AR" b="1" dirty="0"/>
              <a:t>Objetivo General </a:t>
            </a:r>
            <a:endParaRPr lang="es-ES" dirty="0"/>
          </a:p>
          <a:p>
            <a:r>
              <a:rPr lang="es-AR" dirty="0"/>
              <a:t>Aplicar el Análisis Financiero como Herramientas de Gestión para la Toma de Decisión: Caso la Empresa CANTV, en el periodo 2007- 2011</a:t>
            </a:r>
            <a:r>
              <a:rPr lang="es-AR" dirty="0" smtClean="0"/>
              <a:t>.</a:t>
            </a:r>
          </a:p>
          <a:p>
            <a:endParaRPr lang="es-ES" dirty="0"/>
          </a:p>
          <a:p>
            <a:r>
              <a:rPr lang="es-AR" b="1" dirty="0"/>
              <a:t>Objetivos Específicos</a:t>
            </a:r>
            <a:endParaRPr lang="es-ES" dirty="0"/>
          </a:p>
          <a:p>
            <a:pPr marL="342900" lvl="0" indent="-342900" algn="just">
              <a:buFont typeface="+mj-lt"/>
              <a:buAutoNum type="arabicPeriod"/>
            </a:pPr>
            <a:r>
              <a:rPr lang="es-AR" dirty="0"/>
              <a:t>Definir  los aspectos conceptuales del Análisis Financiero.</a:t>
            </a:r>
            <a:endParaRPr lang="es-ES" dirty="0"/>
          </a:p>
          <a:p>
            <a:pPr marL="342900" lvl="0" indent="-342900" algn="just">
              <a:buFont typeface="+mj-lt"/>
              <a:buAutoNum type="arabicPeriod"/>
            </a:pPr>
            <a:r>
              <a:rPr lang="es-AR" dirty="0"/>
              <a:t>Describir la estructura financiera-administrativa de la empresa en estudio: CANTV.</a:t>
            </a:r>
            <a:endParaRPr lang="es-ES" dirty="0"/>
          </a:p>
          <a:p>
            <a:pPr marL="342900" lvl="0" indent="-342900" algn="just">
              <a:buFont typeface="+mj-lt"/>
              <a:buAutoNum type="arabicPeriod"/>
            </a:pPr>
            <a:r>
              <a:rPr lang="es-AR" dirty="0"/>
              <a:t>Calcular los Indicadores Financieros de CANTV durante el periodo: 2007-2011.</a:t>
            </a:r>
            <a:endParaRPr lang="es-ES" dirty="0"/>
          </a:p>
          <a:p>
            <a:pPr marL="342900" lvl="0" indent="-342900" algn="just">
              <a:buFont typeface="+mj-lt"/>
              <a:buAutoNum type="arabicPeriod"/>
            </a:pPr>
            <a:r>
              <a:rPr lang="es-AR" dirty="0"/>
              <a:t>Analizar los estados financieros de la empresa CANTV en su conjunto, durante el periodo: 2007-2011.</a:t>
            </a:r>
            <a:endParaRPr lang="es-ES" dirty="0"/>
          </a:p>
          <a:p>
            <a:pPr marL="342900" lvl="0" indent="-342900" algn="just">
              <a:buFont typeface="+mj-lt"/>
              <a:buAutoNum type="arabicPeriod"/>
            </a:pPr>
            <a:r>
              <a:rPr lang="es-AR" dirty="0"/>
              <a:t>Diagnosticar la situación económica-financiera actual  de la empresa CANTV en su conjunto</a:t>
            </a:r>
            <a:r>
              <a:rPr lang="es-AR" dirty="0" smtClean="0"/>
              <a:t>.</a:t>
            </a:r>
          </a:p>
          <a:p>
            <a:pPr marL="342900" lvl="0" indent="-342900" algn="just">
              <a:buFont typeface="+mj-lt"/>
              <a:buAutoNum type="arabicPeriod"/>
            </a:pPr>
            <a:endParaRPr lang="es-AR" dirty="0" smtClean="0"/>
          </a:p>
          <a:p>
            <a:pPr lvl="0" algn="just"/>
            <a:r>
              <a:rPr lang="es-AR" b="1" dirty="0" smtClean="0"/>
              <a:t>Planteamiento problema</a:t>
            </a:r>
            <a:endParaRPr lang="es-AR" b="1" dirty="0"/>
          </a:p>
          <a:p>
            <a:pPr algn="just"/>
            <a:r>
              <a:rPr lang="es-AR" dirty="0"/>
              <a:t>¿Cuáles son los aspectos conceptuales del Análisis Financiero?</a:t>
            </a:r>
            <a:endParaRPr lang="es-ES" dirty="0"/>
          </a:p>
          <a:p>
            <a:pPr algn="just"/>
            <a:r>
              <a:rPr lang="es-AR" dirty="0"/>
              <a:t>¿Cómo están conformados los Estados Financieros de la empresa en estudio?</a:t>
            </a:r>
            <a:endParaRPr lang="es-ES" dirty="0"/>
          </a:p>
          <a:p>
            <a:pPr algn="just"/>
            <a:r>
              <a:rPr lang="es-AR" dirty="0"/>
              <a:t>¿Cuáles son los Indicadores Financieros de la empresa en estudio durante el periodo 2007-2011?</a:t>
            </a:r>
            <a:endParaRPr lang="es-ES" dirty="0"/>
          </a:p>
          <a:p>
            <a:pPr algn="just"/>
            <a:r>
              <a:rPr lang="es-AR" dirty="0"/>
              <a:t>¿Cómo analizar los Estados Financieros de la empresa CANTV en su conjunto, durante el periodo 2007-2011? </a:t>
            </a:r>
            <a:endParaRPr lang="es-ES" dirty="0"/>
          </a:p>
          <a:p>
            <a:pPr algn="just"/>
            <a:r>
              <a:rPr lang="es-AR" dirty="0"/>
              <a:t>¿Cuál es la situación económica-financiera actual  de la empresa CANTV en su conjunto?</a:t>
            </a:r>
            <a:endParaRPr lang="es-ES" dirty="0"/>
          </a:p>
          <a:p>
            <a:pPr lvl="0" algn="just"/>
            <a:endParaRPr lang="es-AR" dirty="0" smtClean="0"/>
          </a:p>
          <a:p>
            <a:pPr lvl="0"/>
            <a:endParaRPr lang="es-ES" dirty="0"/>
          </a:p>
        </p:txBody>
      </p:sp>
    </p:spTree>
    <p:extLst>
      <p:ext uri="{BB962C8B-B14F-4D97-AF65-F5344CB8AC3E}">
        <p14:creationId xmlns:p14="http://schemas.microsoft.com/office/powerpoint/2010/main" val="323053559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0" y="188640"/>
            <a:ext cx="9144000" cy="5355312"/>
          </a:xfrm>
          <a:prstGeom prst="rect">
            <a:avLst/>
          </a:prstGeom>
        </p:spPr>
        <p:txBody>
          <a:bodyPr wrap="square">
            <a:spAutoFit/>
          </a:bodyPr>
          <a:lstStyle/>
          <a:p>
            <a:pPr algn="just"/>
            <a:r>
              <a:rPr lang="es-ES" b="1" dirty="0"/>
              <a:t>DISEÑO DE LINEAMIENTOS GENERALES PARA EL SISTEMA </a:t>
            </a:r>
            <a:r>
              <a:rPr lang="es-ES" b="1" dirty="0" smtClean="0"/>
              <a:t>DE </a:t>
            </a:r>
            <a:r>
              <a:rPr lang="es-ES" b="1" dirty="0"/>
              <a:t>EVALUACIÓN DEL DESEMPEÑO DIRIGIDO  AL PERSONAL CONTRATADO DEL INSTITUTO DE SALUD PÚBLICA </a:t>
            </a:r>
            <a:r>
              <a:rPr lang="es-ES" b="1" dirty="0" smtClean="0"/>
              <a:t>DEL </a:t>
            </a:r>
            <a:r>
              <a:rPr lang="es-ES" b="1" dirty="0"/>
              <a:t>ESTADO </a:t>
            </a:r>
            <a:r>
              <a:rPr lang="es-ES" b="1" dirty="0" smtClean="0"/>
              <a:t>OLÍVAR</a:t>
            </a:r>
            <a:endParaRPr lang="es-ES" dirty="0"/>
          </a:p>
          <a:p>
            <a:pPr algn="just"/>
            <a:r>
              <a:rPr lang="es-ES" b="1" dirty="0"/>
              <a:t>PARA EL AÑO </a:t>
            </a:r>
            <a:r>
              <a:rPr lang="es-ES" b="1" dirty="0" smtClean="0"/>
              <a:t>2012</a:t>
            </a:r>
          </a:p>
          <a:p>
            <a:pPr algn="just"/>
            <a:endParaRPr lang="es-ES" b="1" dirty="0" smtClean="0"/>
          </a:p>
          <a:p>
            <a:pPr algn="just"/>
            <a:r>
              <a:rPr lang="es-ES" b="1" dirty="0" smtClean="0"/>
              <a:t>OBJETIVO </a:t>
            </a:r>
            <a:r>
              <a:rPr lang="es-ES" b="1" dirty="0"/>
              <a:t>GENERAL</a:t>
            </a:r>
          </a:p>
          <a:p>
            <a:pPr algn="just"/>
            <a:r>
              <a:rPr lang="es-ES" dirty="0" smtClean="0"/>
              <a:t>Diseñar </a:t>
            </a:r>
            <a:r>
              <a:rPr lang="es-ES" dirty="0"/>
              <a:t>lineamientos generales para el sistema  de evaluación del desempeño dirigido  al personal contratado del instituto de salud pública del Estado </a:t>
            </a:r>
            <a:r>
              <a:rPr lang="es-ES" dirty="0" smtClean="0"/>
              <a:t>Bolívar</a:t>
            </a:r>
          </a:p>
          <a:p>
            <a:pPr algn="just"/>
            <a:endParaRPr lang="es-ES" dirty="0"/>
          </a:p>
          <a:p>
            <a:pPr algn="just"/>
            <a:r>
              <a:rPr lang="es-ES" b="1" dirty="0"/>
              <a:t>OBJETIVOS </a:t>
            </a:r>
            <a:r>
              <a:rPr lang="es-ES" b="1" dirty="0" smtClean="0"/>
              <a:t>ESPECIFICOS</a:t>
            </a:r>
            <a:r>
              <a:rPr lang="es-ES" dirty="0"/>
              <a:t> </a:t>
            </a:r>
          </a:p>
          <a:p>
            <a:pPr marL="342900" lvl="0" indent="-342900" algn="just">
              <a:buFont typeface="+mj-lt"/>
              <a:buAutoNum type="arabicPeriod"/>
            </a:pPr>
            <a:r>
              <a:rPr lang="es-ES" dirty="0"/>
              <a:t>Estudiar la eficiencia de los procesos administrativos en la Dirección de Recursos Humanos del I.S.P.E.B.</a:t>
            </a:r>
          </a:p>
          <a:p>
            <a:pPr marL="342900" lvl="0" indent="-342900" algn="just">
              <a:buFont typeface="+mj-lt"/>
              <a:buAutoNum type="arabicPeriod"/>
            </a:pPr>
            <a:r>
              <a:rPr lang="es-ES" dirty="0"/>
              <a:t>Describir los procedimientos aplicados por la dirección de Recursos Humanos del Instituto de Salud Pública del Estado Bolívar, para la evaluación del desempeño del personal contratado </a:t>
            </a:r>
          </a:p>
          <a:p>
            <a:pPr marL="342900" lvl="0" indent="-342900" algn="just">
              <a:buFont typeface="+mj-lt"/>
              <a:buAutoNum type="arabicPeriod"/>
            </a:pPr>
            <a:r>
              <a:rPr lang="es-ES" dirty="0"/>
              <a:t>Determinar las necesidades de Evaluación del Desempeño del personal contratado.</a:t>
            </a:r>
          </a:p>
          <a:p>
            <a:pPr marL="342900" lvl="0" indent="-342900" algn="just">
              <a:buFont typeface="+mj-lt"/>
              <a:buAutoNum type="arabicPeriod"/>
            </a:pPr>
            <a:r>
              <a:rPr lang="es-ES" dirty="0"/>
              <a:t>Diseñar lineamientos generales para un sistema de Evaluación del Desempeño dirigido al personal contratado de la Dirección de Recursos Humanos del Instituto de Salud Pública del Estado Bolívar.</a:t>
            </a:r>
          </a:p>
          <a:p>
            <a:pPr algn="just"/>
            <a:endParaRPr lang="es-ES" dirty="0"/>
          </a:p>
        </p:txBody>
      </p:sp>
    </p:spTree>
    <p:extLst>
      <p:ext uri="{BB962C8B-B14F-4D97-AF65-F5344CB8AC3E}">
        <p14:creationId xmlns:p14="http://schemas.microsoft.com/office/powerpoint/2010/main" val="417220836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0" y="74175"/>
            <a:ext cx="9144000" cy="5632311"/>
          </a:xfrm>
          <a:prstGeom prst="rect">
            <a:avLst/>
          </a:prstGeom>
        </p:spPr>
        <p:txBody>
          <a:bodyPr wrap="square">
            <a:spAutoFit/>
          </a:bodyPr>
          <a:lstStyle/>
          <a:p>
            <a:pPr algn="just"/>
            <a:r>
              <a:rPr lang="es-ES" b="1" dirty="0"/>
              <a:t>PROPUESTA PARA OPTIMIZAR LA GESTIÓN DE LA GERENCIA DE RECURSOS HUMANO EN EL RECLUTAMIENTO Y SELECCIÓN DE PERSONAL DE LA EMPRESAS </a:t>
            </a:r>
            <a:r>
              <a:rPr lang="es-ES" dirty="0"/>
              <a:t> </a:t>
            </a:r>
            <a:r>
              <a:rPr lang="es-ES" b="1" dirty="0"/>
              <a:t>OPERADORA DE BAUXITA</a:t>
            </a:r>
            <a:r>
              <a:rPr lang="es-ES" dirty="0"/>
              <a:t> </a:t>
            </a:r>
            <a:r>
              <a:rPr lang="es-ES" b="1" dirty="0"/>
              <a:t>C.V.G BAUXILUM, CA EN EL MUNICIPIO CEDEÑO, ESTADO BOLÍVAR PARA EL PERIODO </a:t>
            </a:r>
            <a:r>
              <a:rPr lang="es-ES" b="1" dirty="0" smtClean="0"/>
              <a:t>2013</a:t>
            </a:r>
          </a:p>
          <a:p>
            <a:pPr algn="just"/>
            <a:endParaRPr lang="es-ES" b="1" dirty="0"/>
          </a:p>
          <a:p>
            <a:pPr algn="just"/>
            <a:r>
              <a:rPr lang="es-ES" b="1" dirty="0"/>
              <a:t>Objetivo General</a:t>
            </a:r>
            <a:endParaRPr lang="es-ES" dirty="0"/>
          </a:p>
          <a:p>
            <a:pPr algn="just"/>
            <a:r>
              <a:rPr lang="es-ES" dirty="0"/>
              <a:t>Elaborar una propuesta para optimizar la gestión de la gerencia de recursos humano en el reclutamiento y selección de personal de la operadora de bauxita C.V.G BAUXILUM, CA en el Municipio Cedeño, Estado Bolívar para el periodo </a:t>
            </a:r>
            <a:r>
              <a:rPr lang="es-ES" dirty="0" smtClean="0"/>
              <a:t>2013</a:t>
            </a:r>
          </a:p>
          <a:p>
            <a:pPr algn="just"/>
            <a:r>
              <a:rPr lang="es-ES" dirty="0" smtClean="0"/>
              <a:t>.</a:t>
            </a:r>
            <a:endParaRPr lang="es-ES" dirty="0"/>
          </a:p>
          <a:p>
            <a:pPr algn="just"/>
            <a:r>
              <a:rPr lang="es-ES" b="1" dirty="0"/>
              <a:t>Objetivos Específicos</a:t>
            </a:r>
            <a:endParaRPr lang="es-ES" dirty="0"/>
          </a:p>
          <a:p>
            <a:pPr marL="342900" lvl="0" indent="-342900" algn="just">
              <a:buFont typeface="+mj-lt"/>
              <a:buAutoNum type="arabicPeriod"/>
            </a:pPr>
            <a:r>
              <a:rPr lang="es-ES" dirty="0"/>
              <a:t>Describir el funcionamiento de la Dirección de Recursos Humanos de la operadora de bauxita empresa C.V.G </a:t>
            </a:r>
            <a:r>
              <a:rPr lang="es-ES" dirty="0" err="1"/>
              <a:t>Bauxilum</a:t>
            </a:r>
            <a:r>
              <a:rPr lang="es-ES" dirty="0"/>
              <a:t> en el Municipio Cedeño, Estado Bolívar en el periodo 2013.</a:t>
            </a:r>
          </a:p>
          <a:p>
            <a:pPr marL="342900" lvl="0" indent="-342900" algn="just">
              <a:buFont typeface="+mj-lt"/>
              <a:buAutoNum type="arabicPeriod"/>
            </a:pPr>
            <a:r>
              <a:rPr lang="es-ES" dirty="0"/>
              <a:t>Efectuar un diagnóstico de la situación actual del proceso de Reclutamiento y Selección de Personal en la operadora de bauxita empresa C.V.G </a:t>
            </a:r>
            <a:r>
              <a:rPr lang="es-ES" dirty="0" err="1"/>
              <a:t>Bauxilum</a:t>
            </a:r>
            <a:r>
              <a:rPr lang="es-ES" dirty="0"/>
              <a:t>.</a:t>
            </a:r>
          </a:p>
          <a:p>
            <a:pPr marL="342900" lvl="0" indent="-342900" algn="just">
              <a:buFont typeface="+mj-lt"/>
              <a:buAutoNum type="arabicPeriod"/>
            </a:pPr>
            <a:r>
              <a:rPr lang="es-ES" dirty="0"/>
              <a:t>Determinar las desviaciones de los criterios aplicados por la Dirección de Recursos Humanos en el proceso de Reclutamiento y Selección de Personal en la operadora de bauxita empresa C.V.G </a:t>
            </a:r>
            <a:r>
              <a:rPr lang="es-ES" dirty="0" err="1"/>
              <a:t>Bauxilum</a:t>
            </a:r>
            <a:r>
              <a:rPr lang="es-ES" dirty="0"/>
              <a:t>.</a:t>
            </a:r>
          </a:p>
          <a:p>
            <a:pPr marL="342900" lvl="0" indent="-342900" algn="just">
              <a:buFont typeface="+mj-lt"/>
              <a:buAutoNum type="arabicPeriod"/>
            </a:pPr>
            <a:r>
              <a:rPr lang="es-ES" dirty="0"/>
              <a:t>Formular una propuesta para optimizar la gestión de la gerencia de recursos humano en el reclutamiento y selección de personal de la operadora de bauxita empresas C.V.G BAUXILUM </a:t>
            </a:r>
          </a:p>
          <a:p>
            <a:pPr algn="just"/>
            <a:endParaRPr lang="es-ES" dirty="0"/>
          </a:p>
        </p:txBody>
      </p:sp>
    </p:spTree>
    <p:extLst>
      <p:ext uri="{BB962C8B-B14F-4D97-AF65-F5344CB8AC3E}">
        <p14:creationId xmlns:p14="http://schemas.microsoft.com/office/powerpoint/2010/main" val="171921719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323528" y="751344"/>
            <a:ext cx="8640960" cy="3416320"/>
          </a:xfrm>
          <a:prstGeom prst="rect">
            <a:avLst/>
          </a:prstGeom>
        </p:spPr>
        <p:txBody>
          <a:bodyPr wrap="square">
            <a:spAutoFit/>
          </a:bodyPr>
          <a:lstStyle/>
          <a:p>
            <a:r>
              <a:rPr lang="es-ES" b="1" dirty="0" smtClean="0"/>
              <a:t>PLANTEAMIENTO PROBLEMA</a:t>
            </a:r>
          </a:p>
          <a:p>
            <a:endParaRPr lang="es-ES" b="1" dirty="0"/>
          </a:p>
          <a:p>
            <a:r>
              <a:rPr lang="es-ES" dirty="0" smtClean="0"/>
              <a:t>¿</a:t>
            </a:r>
            <a:r>
              <a:rPr lang="es-ES" dirty="0"/>
              <a:t>Cuál es el ambiente organizacional de la Dirección de Recursos Humanos de la empresa operadora de bauxita C.V.G BAUXILUM?</a:t>
            </a:r>
          </a:p>
          <a:p>
            <a:r>
              <a:rPr lang="es-ES" dirty="0"/>
              <a:t>¿Cuáles son las características del proceso de reclutamiento y selección del personal contratado por la Dirección de Recursos Humanos de la operadora de bauxita C.V.G BAUXILUM?</a:t>
            </a:r>
          </a:p>
          <a:p>
            <a:r>
              <a:rPr lang="es-ES" dirty="0"/>
              <a:t>¿Cuáles son  las desviaciones de la Dirección de Recursos Humanos de la operadora de bauxita C.V.G BAUXILUM en el proceso de reclutamiento y selección del personal?</a:t>
            </a:r>
          </a:p>
          <a:p>
            <a:r>
              <a:rPr lang="es-ES" dirty="0"/>
              <a:t>¿Qué estrategias debe tener la propuesta para optimizar la gestión de la gerencia de la dirección de recursos humanos para el reclutamiento y selección del personal?</a:t>
            </a:r>
          </a:p>
          <a:p>
            <a:r>
              <a:rPr lang="es-ES" dirty="0"/>
              <a:t>¿Cuáles serían las instrucciones para el reclutamiento y selección del personal contratado?</a:t>
            </a:r>
            <a:endParaRPr lang="es-ES" dirty="0">
              <a:effectLst/>
            </a:endParaRPr>
          </a:p>
        </p:txBody>
      </p:sp>
    </p:spTree>
    <p:extLst>
      <p:ext uri="{BB962C8B-B14F-4D97-AF65-F5344CB8AC3E}">
        <p14:creationId xmlns:p14="http://schemas.microsoft.com/office/powerpoint/2010/main" val="113823981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0" y="188640"/>
            <a:ext cx="8964488" cy="5078313"/>
          </a:xfrm>
          <a:prstGeom prst="rect">
            <a:avLst/>
          </a:prstGeom>
        </p:spPr>
        <p:txBody>
          <a:bodyPr wrap="square">
            <a:spAutoFit/>
          </a:bodyPr>
          <a:lstStyle/>
          <a:p>
            <a:r>
              <a:rPr lang="es-ES" b="1" dirty="0"/>
              <a:t>OPTIMIZACION DEL USO DE LOS PROCEDIMIENTOS EN EL INSTITUTO DE SALUD PÚBLICA DEL ESTADO BOLIVAR, DEPARTAMENTO DE BIENES NACIONALES, EN EL PERÍODO </a:t>
            </a:r>
            <a:r>
              <a:rPr lang="es-ES" b="1" dirty="0" smtClean="0"/>
              <a:t>2014</a:t>
            </a:r>
          </a:p>
          <a:p>
            <a:endParaRPr lang="es-ES" b="1" dirty="0"/>
          </a:p>
          <a:p>
            <a:pPr algn="just"/>
            <a:r>
              <a:rPr lang="es-ES_tradnl" b="1" dirty="0"/>
              <a:t>Objetivo General</a:t>
            </a:r>
            <a:endParaRPr lang="es-ES" dirty="0"/>
          </a:p>
          <a:p>
            <a:pPr algn="just"/>
            <a:r>
              <a:rPr lang="es-ES" dirty="0"/>
              <a:t>Evaluar  la  optimización del uso de los procedimientos en el instituto de salud pública del estado Bolívar, departamento de bienes nacionales, en el período 2014, con el fin de garantizar el uso apropiado de los bienes nacionales</a:t>
            </a:r>
            <a:r>
              <a:rPr lang="es-ES" dirty="0" smtClean="0"/>
              <a:t>.</a:t>
            </a:r>
          </a:p>
          <a:p>
            <a:pPr algn="just"/>
            <a:endParaRPr lang="es-ES" dirty="0"/>
          </a:p>
          <a:p>
            <a:pPr algn="just"/>
            <a:r>
              <a:rPr lang="es-ES_tradnl" b="1" dirty="0"/>
              <a:t>Objetivos Específicos</a:t>
            </a:r>
            <a:endParaRPr lang="es-ES" dirty="0"/>
          </a:p>
          <a:p>
            <a:r>
              <a:rPr lang="es-ES_tradnl" b="1" dirty="0"/>
              <a:t> </a:t>
            </a:r>
            <a:endParaRPr lang="es-ES" dirty="0"/>
          </a:p>
          <a:p>
            <a:pPr marL="342900" lvl="0" indent="-342900" algn="just">
              <a:buFont typeface="+mj-lt"/>
              <a:buAutoNum type="arabicPeriod"/>
            </a:pPr>
            <a:r>
              <a:rPr lang="es-ES_tradnl" dirty="0"/>
              <a:t>Identificar los aspectos teóricos  conceptuales de un manual de normas y procedimientos</a:t>
            </a:r>
            <a:endParaRPr lang="es-ES" dirty="0"/>
          </a:p>
          <a:p>
            <a:pPr marL="342900" lvl="0" indent="-342900" algn="just">
              <a:buFont typeface="+mj-lt"/>
              <a:buAutoNum type="arabicPeriod"/>
            </a:pPr>
            <a:r>
              <a:rPr lang="es-ES_tradnl" dirty="0"/>
              <a:t>Describir las funciones administrativas del departamento de bienes nacionales Instituto de Salud Pública del estado Bolívar </a:t>
            </a:r>
            <a:endParaRPr lang="es-ES" dirty="0"/>
          </a:p>
          <a:p>
            <a:pPr marL="342900" lvl="0" indent="-342900" algn="just">
              <a:buFont typeface="+mj-lt"/>
              <a:buAutoNum type="arabicPeriod"/>
            </a:pPr>
            <a:r>
              <a:rPr lang="es-ES_tradnl" dirty="0"/>
              <a:t>Diagnosticar el grado de cumplimiento del control interno administrativo del departamento de bienes nacionales Instituto de Salud Pública del estado Bolívar </a:t>
            </a:r>
            <a:endParaRPr lang="es-ES" dirty="0"/>
          </a:p>
          <a:p>
            <a:pPr marL="342900" lvl="0" indent="-342900" algn="just">
              <a:buFont typeface="+mj-lt"/>
              <a:buAutoNum type="arabicPeriod"/>
            </a:pPr>
            <a:r>
              <a:rPr lang="es-ES_tradnl" dirty="0"/>
              <a:t>Determinar  las desviaciones del Control Interno administrativo del departamento de bienes nacionales Instituto de Salud Pública del estado Bolívar </a:t>
            </a:r>
            <a:endParaRPr lang="es-ES" dirty="0"/>
          </a:p>
          <a:p>
            <a:pPr marL="342900" indent="-342900" algn="just">
              <a:buFont typeface="+mj-lt"/>
              <a:buAutoNum type="arabicPeriod"/>
            </a:pPr>
            <a:endParaRPr lang="es-ES" dirty="0"/>
          </a:p>
        </p:txBody>
      </p:sp>
    </p:spTree>
    <p:extLst>
      <p:ext uri="{BB962C8B-B14F-4D97-AF65-F5344CB8AC3E}">
        <p14:creationId xmlns:p14="http://schemas.microsoft.com/office/powerpoint/2010/main" val="332051802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778308" y="692696"/>
            <a:ext cx="7848872" cy="3693319"/>
          </a:xfrm>
          <a:prstGeom prst="rect">
            <a:avLst/>
          </a:prstGeom>
        </p:spPr>
        <p:txBody>
          <a:bodyPr wrap="square">
            <a:spAutoFit/>
          </a:bodyPr>
          <a:lstStyle/>
          <a:p>
            <a:pPr algn="just"/>
            <a:r>
              <a:rPr lang="es-ES" dirty="0"/>
              <a:t>¿Cuáles son los aspectos teóricos conceptuales en un manual de normas y procedimientos?; </a:t>
            </a:r>
            <a:endParaRPr lang="es-ES" dirty="0" smtClean="0"/>
          </a:p>
          <a:p>
            <a:pPr algn="just"/>
            <a:endParaRPr lang="es-ES" dirty="0" smtClean="0"/>
          </a:p>
          <a:p>
            <a:pPr algn="just"/>
            <a:r>
              <a:rPr lang="es-ES" dirty="0" smtClean="0"/>
              <a:t>¿</a:t>
            </a:r>
            <a:r>
              <a:rPr lang="es-ES" dirty="0"/>
              <a:t>Cuál es la estructura de funcionabilidad administrativa del departamento de bienes nacionales?; </a:t>
            </a:r>
            <a:endParaRPr lang="es-ES" dirty="0" smtClean="0"/>
          </a:p>
          <a:p>
            <a:pPr algn="just"/>
            <a:endParaRPr lang="es-ES" dirty="0" smtClean="0"/>
          </a:p>
          <a:p>
            <a:pPr algn="just"/>
            <a:r>
              <a:rPr lang="es-ES" dirty="0" smtClean="0"/>
              <a:t>¿</a:t>
            </a:r>
            <a:r>
              <a:rPr lang="es-ES" dirty="0"/>
              <a:t>Cuáles son las desviaciones del control interno administrativo del departamento de bienes nacionales?; </a:t>
            </a:r>
            <a:endParaRPr lang="es-ES" dirty="0" smtClean="0"/>
          </a:p>
          <a:p>
            <a:pPr algn="just"/>
            <a:endParaRPr lang="es-ES" dirty="0" smtClean="0"/>
          </a:p>
          <a:p>
            <a:pPr algn="just"/>
            <a:r>
              <a:rPr lang="es-ES" dirty="0" smtClean="0"/>
              <a:t>¿</a:t>
            </a:r>
            <a:r>
              <a:rPr lang="es-ES" dirty="0"/>
              <a:t>Cómo incide el control interno administrativo, en la administración de la empresa? y  </a:t>
            </a:r>
            <a:endParaRPr lang="es-ES" dirty="0" smtClean="0"/>
          </a:p>
          <a:p>
            <a:pPr algn="just"/>
            <a:endParaRPr lang="es-ES" dirty="0" smtClean="0"/>
          </a:p>
          <a:p>
            <a:pPr algn="just"/>
            <a:r>
              <a:rPr lang="es-ES" dirty="0" smtClean="0"/>
              <a:t>¿</a:t>
            </a:r>
            <a:r>
              <a:rPr lang="es-ES" dirty="0"/>
              <a:t>Cuáles son los correctivos que hay que aplicar?</a:t>
            </a:r>
          </a:p>
        </p:txBody>
      </p:sp>
    </p:spTree>
    <p:extLst>
      <p:ext uri="{BB962C8B-B14F-4D97-AF65-F5344CB8AC3E}">
        <p14:creationId xmlns:p14="http://schemas.microsoft.com/office/powerpoint/2010/main" val="139023272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899592" y="332657"/>
            <a:ext cx="8064896" cy="936104"/>
          </a:xfrm>
        </p:spPr>
        <p:txBody>
          <a:bodyPr/>
          <a:lstStyle/>
          <a:p>
            <a:r>
              <a:rPr lang="es-ES" dirty="0" smtClean="0"/>
              <a:t>Criterio para la selección del tema:</a:t>
            </a:r>
            <a:endParaRPr lang="es-ES" dirty="0"/>
          </a:p>
        </p:txBody>
      </p:sp>
      <p:sp>
        <p:nvSpPr>
          <p:cNvPr id="3" name="2 Subtítulo"/>
          <p:cNvSpPr>
            <a:spLocks noGrp="1"/>
          </p:cNvSpPr>
          <p:nvPr>
            <p:ph type="subTitle" idx="1"/>
          </p:nvPr>
        </p:nvSpPr>
        <p:spPr>
          <a:xfrm>
            <a:off x="683568" y="1268760"/>
            <a:ext cx="7848872" cy="4824536"/>
          </a:xfrm>
        </p:spPr>
        <p:txBody>
          <a:bodyPr>
            <a:normAutofit/>
          </a:bodyPr>
          <a:lstStyle/>
          <a:p>
            <a:pPr marL="514350" indent="-514350" algn="just">
              <a:buFont typeface="+mj-lt"/>
              <a:buAutoNum type="arabicPeriod"/>
            </a:pPr>
            <a:r>
              <a:rPr lang="es-ES" dirty="0" smtClean="0">
                <a:solidFill>
                  <a:schemeClr val="tx1"/>
                </a:solidFill>
              </a:rPr>
              <a:t>Relación con la carrera o mención.</a:t>
            </a:r>
          </a:p>
          <a:p>
            <a:pPr marL="514350" indent="-514350" algn="just">
              <a:buFont typeface="+mj-lt"/>
              <a:buAutoNum type="arabicPeriod"/>
            </a:pPr>
            <a:r>
              <a:rPr lang="es-ES" dirty="0" smtClean="0">
                <a:solidFill>
                  <a:schemeClr val="tx1"/>
                </a:solidFill>
              </a:rPr>
              <a:t>Relevancia: utilidad e interés social.</a:t>
            </a:r>
          </a:p>
          <a:p>
            <a:pPr marL="514350" indent="-514350" algn="just">
              <a:buFont typeface="+mj-lt"/>
              <a:buAutoNum type="arabicPeriod"/>
            </a:pPr>
            <a:r>
              <a:rPr lang="es-ES" dirty="0" smtClean="0">
                <a:solidFill>
                  <a:schemeClr val="tx1"/>
                </a:solidFill>
              </a:rPr>
              <a:t>Complejidad.</a:t>
            </a:r>
          </a:p>
          <a:p>
            <a:pPr marL="514350" indent="-514350" algn="just">
              <a:buFont typeface="+mj-lt"/>
              <a:buAutoNum type="arabicPeriod"/>
            </a:pPr>
            <a:r>
              <a:rPr lang="es-ES" dirty="0" smtClean="0">
                <a:solidFill>
                  <a:schemeClr val="tx1"/>
                </a:solidFill>
              </a:rPr>
              <a:t>Actualidad.</a:t>
            </a:r>
          </a:p>
          <a:p>
            <a:pPr marL="514350" indent="-514350" algn="just">
              <a:buFont typeface="+mj-lt"/>
              <a:buAutoNum type="arabicPeriod"/>
            </a:pPr>
            <a:r>
              <a:rPr lang="es-ES" dirty="0" smtClean="0">
                <a:solidFill>
                  <a:schemeClr val="tx1"/>
                </a:solidFill>
              </a:rPr>
              <a:t>Delimitación de espacio y tiempo.</a:t>
            </a:r>
          </a:p>
          <a:p>
            <a:pPr marL="514350" indent="-514350" algn="just">
              <a:buFont typeface="+mj-lt"/>
              <a:buAutoNum type="arabicPeriod"/>
            </a:pPr>
            <a:r>
              <a:rPr lang="es-ES" dirty="0" smtClean="0">
                <a:solidFill>
                  <a:schemeClr val="tx1"/>
                </a:solidFill>
              </a:rPr>
              <a:t>Alcance de la investigación: descriptivo-propuesta-campo </a:t>
            </a:r>
            <a:r>
              <a:rPr lang="es-ES" dirty="0" err="1" smtClean="0">
                <a:solidFill>
                  <a:schemeClr val="tx1"/>
                </a:solidFill>
              </a:rPr>
              <a:t>etc</a:t>
            </a:r>
            <a:endParaRPr lang="es-ES" dirty="0" smtClean="0">
              <a:solidFill>
                <a:schemeClr val="tx1"/>
              </a:solidFill>
            </a:endParaRPr>
          </a:p>
          <a:p>
            <a:pPr marL="514350" indent="-514350" algn="just">
              <a:buFont typeface="+mj-lt"/>
              <a:buAutoNum type="arabicPeriod"/>
            </a:pPr>
            <a:r>
              <a:rPr lang="es-ES" dirty="0" smtClean="0">
                <a:solidFill>
                  <a:schemeClr val="tx1"/>
                </a:solidFill>
              </a:rPr>
              <a:t>Numero de palabras: no mayor de 20</a:t>
            </a:r>
          </a:p>
          <a:p>
            <a:pPr marL="514350" indent="-514350" algn="l">
              <a:buFont typeface="+mj-lt"/>
              <a:buAutoNum type="arabicPeriod"/>
            </a:pPr>
            <a:endParaRPr lang="es-ES" dirty="0" smtClean="0">
              <a:solidFill>
                <a:schemeClr val="tx1"/>
              </a:solidFill>
            </a:endParaRPr>
          </a:p>
          <a:p>
            <a:pPr marL="514350" indent="-514350" algn="l">
              <a:buFont typeface="+mj-lt"/>
              <a:buAutoNum type="arabicPeriod"/>
            </a:pPr>
            <a:endParaRPr lang="es-ES" dirty="0" smtClean="0">
              <a:solidFill>
                <a:schemeClr val="tx1"/>
              </a:solidFill>
            </a:endParaRPr>
          </a:p>
          <a:p>
            <a:pPr marL="514350" indent="-514350" algn="l">
              <a:buFont typeface="+mj-lt"/>
              <a:buAutoNum type="arabicPeriod"/>
            </a:pPr>
            <a:endParaRPr lang="es-ES" dirty="0" smtClean="0">
              <a:solidFill>
                <a:schemeClr val="tx1"/>
              </a:solidFill>
            </a:endParaRPr>
          </a:p>
          <a:p>
            <a:pPr algn="l"/>
            <a:endParaRPr lang="es-ES" dirty="0">
              <a:solidFill>
                <a:schemeClr val="tx1"/>
              </a:solidFill>
            </a:endParaRPr>
          </a:p>
        </p:txBody>
      </p:sp>
    </p:spTree>
    <p:extLst>
      <p:ext uri="{BB962C8B-B14F-4D97-AF65-F5344CB8AC3E}">
        <p14:creationId xmlns:p14="http://schemas.microsoft.com/office/powerpoint/2010/main" val="203918799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79512" y="274638"/>
            <a:ext cx="8507288" cy="1143000"/>
          </a:xfrm>
        </p:spPr>
        <p:txBody>
          <a:bodyPr>
            <a:normAutofit fontScale="90000"/>
          </a:bodyPr>
          <a:lstStyle/>
          <a:p>
            <a:r>
              <a:rPr lang="es-ES" dirty="0" smtClean="0"/>
              <a:t>Elementos del planteamiento problema</a:t>
            </a:r>
            <a:endParaRPr lang="es-ES" dirty="0"/>
          </a:p>
        </p:txBody>
      </p:sp>
      <p:sp>
        <p:nvSpPr>
          <p:cNvPr id="3" name="2 Marcador de contenido"/>
          <p:cNvSpPr>
            <a:spLocks noGrp="1"/>
          </p:cNvSpPr>
          <p:nvPr>
            <p:ph idx="1"/>
          </p:nvPr>
        </p:nvSpPr>
        <p:spPr>
          <a:xfrm>
            <a:off x="179512" y="1600200"/>
            <a:ext cx="8640960" cy="4525963"/>
          </a:xfrm>
        </p:spPr>
        <p:txBody>
          <a:bodyPr>
            <a:normAutofit fontScale="92500" lnSpcReduction="10000"/>
          </a:bodyPr>
          <a:lstStyle/>
          <a:p>
            <a:pPr marL="514350" indent="-514350" algn="just">
              <a:buFont typeface="+mj-lt"/>
              <a:buAutoNum type="arabicPeriod"/>
            </a:pPr>
            <a:r>
              <a:rPr lang="es-ES" dirty="0" smtClean="0"/>
              <a:t>Antecedentes: historia del objeto estudio.(1 hoja)</a:t>
            </a:r>
          </a:p>
          <a:p>
            <a:pPr marL="514350" indent="-514350" algn="just">
              <a:buFont typeface="+mj-lt"/>
              <a:buAutoNum type="arabicPeriod"/>
            </a:pPr>
            <a:r>
              <a:rPr lang="es-ES" dirty="0" smtClean="0"/>
              <a:t>Contexto general (citar autores): hacer una introducción teórica sobre la temática del problema abordado. (3 hoja)</a:t>
            </a:r>
          </a:p>
          <a:p>
            <a:pPr marL="514350" indent="-514350" algn="just">
              <a:buFont typeface="+mj-lt"/>
              <a:buAutoNum type="arabicPeriod"/>
            </a:pPr>
            <a:r>
              <a:rPr lang="es-ES" dirty="0" smtClean="0"/>
              <a:t>Planteamiento del problema propiamente dicho: (2 hojas)</a:t>
            </a:r>
          </a:p>
          <a:p>
            <a:pPr algn="just"/>
            <a:r>
              <a:rPr lang="es-ES" dirty="0" smtClean="0"/>
              <a:t>Síntomas-manifestaciones negativas análisis de: indicadores, cifras estadísticas, en caso de que no exista, se puede utilizar entrevista a personas vinculadas con la problemática.</a:t>
            </a:r>
          </a:p>
          <a:p>
            <a:pPr marL="0" indent="0" algn="just">
              <a:buNone/>
            </a:pPr>
            <a:endParaRPr lang="es-ES" dirty="0" smtClean="0"/>
          </a:p>
          <a:p>
            <a:pPr marL="0" indent="0" algn="just">
              <a:buNone/>
            </a:pPr>
            <a:endParaRPr lang="es-ES" dirty="0"/>
          </a:p>
        </p:txBody>
      </p:sp>
    </p:spTree>
    <p:extLst>
      <p:ext uri="{BB962C8B-B14F-4D97-AF65-F5344CB8AC3E}">
        <p14:creationId xmlns:p14="http://schemas.microsoft.com/office/powerpoint/2010/main" val="353403037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79512" y="274638"/>
            <a:ext cx="8964488" cy="1143000"/>
          </a:xfrm>
        </p:spPr>
        <p:txBody>
          <a:bodyPr>
            <a:normAutofit fontScale="90000"/>
          </a:bodyPr>
          <a:lstStyle/>
          <a:p>
            <a:r>
              <a:rPr lang="es-ES" dirty="0" smtClean="0"/>
              <a:t>Elementos del planteamiento problema</a:t>
            </a:r>
            <a:endParaRPr lang="es-ES" dirty="0"/>
          </a:p>
        </p:txBody>
      </p:sp>
      <p:sp>
        <p:nvSpPr>
          <p:cNvPr id="3" name="2 Marcador de contenido"/>
          <p:cNvSpPr>
            <a:spLocks noGrp="1"/>
          </p:cNvSpPr>
          <p:nvPr>
            <p:ph idx="1"/>
          </p:nvPr>
        </p:nvSpPr>
        <p:spPr/>
        <p:txBody>
          <a:bodyPr/>
          <a:lstStyle/>
          <a:p>
            <a:pPr algn="just"/>
            <a:r>
              <a:rPr lang="es-ES" dirty="0" smtClean="0"/>
              <a:t>Causas posibles del problema.</a:t>
            </a:r>
          </a:p>
          <a:p>
            <a:pPr algn="just"/>
            <a:r>
              <a:rPr lang="es-ES" dirty="0" smtClean="0"/>
              <a:t>Consecuencias del problema.</a:t>
            </a:r>
          </a:p>
          <a:p>
            <a:pPr algn="just"/>
            <a:r>
              <a:rPr lang="es-ES" dirty="0" smtClean="0"/>
              <a:t>Pronostico: que puede ocurrir de no resolver problema.</a:t>
            </a:r>
          </a:p>
          <a:p>
            <a:pPr marL="0" indent="0" algn="just">
              <a:buNone/>
            </a:pPr>
            <a:r>
              <a:rPr lang="es-ES" dirty="0" smtClean="0"/>
              <a:t>Estos aspectos deben ser desarrollados en el planteamiento del problema en una redacción lineal sin hacer alusión directa a ellos, es decir, dejarlos colar en el contenido.</a:t>
            </a:r>
          </a:p>
          <a:p>
            <a:pPr algn="just"/>
            <a:endParaRPr lang="es-ES" dirty="0"/>
          </a:p>
        </p:txBody>
      </p:sp>
    </p:spTree>
    <p:extLst>
      <p:ext uri="{BB962C8B-B14F-4D97-AF65-F5344CB8AC3E}">
        <p14:creationId xmlns:p14="http://schemas.microsoft.com/office/powerpoint/2010/main" val="224545958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251520" y="260648"/>
            <a:ext cx="8661648" cy="1143000"/>
          </a:xfrm>
        </p:spPr>
        <p:txBody>
          <a:bodyPr>
            <a:normAutofit fontScale="90000"/>
          </a:bodyPr>
          <a:lstStyle/>
          <a:p>
            <a:r>
              <a:rPr lang="es-ES" dirty="0" smtClean="0"/>
              <a:t>Elementos del planteamiento problema</a:t>
            </a:r>
            <a:endParaRPr lang="es-ES" dirty="0"/>
          </a:p>
        </p:txBody>
      </p:sp>
      <p:sp>
        <p:nvSpPr>
          <p:cNvPr id="3" name="2 Marcador de contenido"/>
          <p:cNvSpPr>
            <a:spLocks noGrp="1"/>
          </p:cNvSpPr>
          <p:nvPr>
            <p:ph idx="1"/>
          </p:nvPr>
        </p:nvSpPr>
        <p:spPr>
          <a:xfrm>
            <a:off x="457200" y="1268760"/>
            <a:ext cx="8229600" cy="4857403"/>
          </a:xfrm>
        </p:spPr>
        <p:txBody>
          <a:bodyPr>
            <a:normAutofit/>
          </a:bodyPr>
          <a:lstStyle/>
          <a:p>
            <a:pPr marL="0" indent="0" algn="just">
              <a:buNone/>
            </a:pPr>
            <a:r>
              <a:rPr lang="es-ES" dirty="0" smtClean="0"/>
              <a:t>4. Formulación del problema: </a:t>
            </a:r>
          </a:p>
          <a:p>
            <a:pPr algn="just"/>
            <a:r>
              <a:rPr lang="es-ES" dirty="0" smtClean="0"/>
              <a:t>Son interrogantes, relacionada con el problema y con los objetivos específicos.</a:t>
            </a:r>
          </a:p>
          <a:p>
            <a:pPr algn="just"/>
            <a:r>
              <a:rPr lang="es-ES" dirty="0" smtClean="0"/>
              <a:t>No pueden ser cerradas, es decir que se responda con un si o un no.</a:t>
            </a:r>
          </a:p>
          <a:p>
            <a:pPr marL="0" indent="0" algn="just">
              <a:buNone/>
            </a:pPr>
            <a:r>
              <a:rPr lang="es-ES" b="1" dirty="0" smtClean="0"/>
              <a:t>Se debe tratar de realizar todo el desarrollo de lo general a lo particular, cronología en la narrativa, párrafos interconectados y evitar párrafos vacíos.</a:t>
            </a:r>
          </a:p>
          <a:p>
            <a:pPr marL="0" indent="0" algn="just">
              <a:buNone/>
            </a:pPr>
            <a:endParaRPr lang="es-ES" dirty="0"/>
          </a:p>
        </p:txBody>
      </p:sp>
    </p:spTree>
    <p:extLst>
      <p:ext uri="{BB962C8B-B14F-4D97-AF65-F5344CB8AC3E}">
        <p14:creationId xmlns:p14="http://schemas.microsoft.com/office/powerpoint/2010/main" val="170122928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79512" y="274638"/>
            <a:ext cx="8507288" cy="1143000"/>
          </a:xfrm>
        </p:spPr>
        <p:txBody>
          <a:bodyPr>
            <a:normAutofit fontScale="90000"/>
          </a:bodyPr>
          <a:lstStyle/>
          <a:p>
            <a:r>
              <a:rPr lang="es-ES" dirty="0" smtClean="0"/>
              <a:t>Elementos del planteamiento problema</a:t>
            </a:r>
            <a:endParaRPr lang="es-ES" dirty="0"/>
          </a:p>
        </p:txBody>
      </p:sp>
      <p:sp>
        <p:nvSpPr>
          <p:cNvPr id="3" name="2 Marcador de contenido"/>
          <p:cNvSpPr>
            <a:spLocks noGrp="1"/>
          </p:cNvSpPr>
          <p:nvPr>
            <p:ph idx="1"/>
          </p:nvPr>
        </p:nvSpPr>
        <p:spPr>
          <a:xfrm>
            <a:off x="467544" y="1268760"/>
            <a:ext cx="8229600" cy="4525963"/>
          </a:xfrm>
        </p:spPr>
        <p:txBody>
          <a:bodyPr>
            <a:noAutofit/>
          </a:bodyPr>
          <a:lstStyle/>
          <a:p>
            <a:pPr marL="0" indent="0" algn="just">
              <a:buNone/>
            </a:pPr>
            <a:r>
              <a:rPr lang="es-ES" dirty="0" smtClean="0"/>
              <a:t>El planteamiento del problema también puede referirse al estudio de un aspecto positivo, una afirmación o una necesidad. En este caso debe describirse el que, donde, como, por que ,  para que de la situación a estudiar</a:t>
            </a:r>
          </a:p>
          <a:p>
            <a:pPr marL="0" indent="0" algn="just">
              <a:buNone/>
            </a:pPr>
            <a:endParaRPr lang="es-ES" dirty="0"/>
          </a:p>
        </p:txBody>
      </p:sp>
    </p:spTree>
    <p:extLst>
      <p:ext uri="{BB962C8B-B14F-4D97-AF65-F5344CB8AC3E}">
        <p14:creationId xmlns:p14="http://schemas.microsoft.com/office/powerpoint/2010/main" val="392766252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0" y="188640"/>
            <a:ext cx="8686800" cy="1228998"/>
          </a:xfrm>
        </p:spPr>
        <p:txBody>
          <a:bodyPr>
            <a:normAutofit fontScale="90000"/>
          </a:bodyPr>
          <a:lstStyle/>
          <a:p>
            <a:r>
              <a:rPr lang="es-ES" dirty="0" smtClean="0"/>
              <a:t>Elementos del planteamiento problema</a:t>
            </a:r>
            <a:br>
              <a:rPr lang="es-ES" dirty="0" smtClean="0"/>
            </a:br>
            <a:r>
              <a:rPr lang="es-ES" dirty="0" smtClean="0"/>
              <a:t/>
            </a:r>
            <a:br>
              <a:rPr lang="es-ES" dirty="0" smtClean="0"/>
            </a:br>
            <a:r>
              <a:rPr lang="es-ES" sz="3600" b="1" dirty="0" smtClean="0"/>
              <a:t>5.OBJETIVOS DE INVESTIGACION</a:t>
            </a:r>
            <a:endParaRPr lang="es-ES" sz="3600" b="1" dirty="0"/>
          </a:p>
        </p:txBody>
      </p:sp>
      <p:sp>
        <p:nvSpPr>
          <p:cNvPr id="3" name="2 Marcador de contenido"/>
          <p:cNvSpPr>
            <a:spLocks noGrp="1"/>
          </p:cNvSpPr>
          <p:nvPr>
            <p:ph idx="1"/>
          </p:nvPr>
        </p:nvSpPr>
        <p:spPr>
          <a:xfrm>
            <a:off x="467544" y="1988840"/>
            <a:ext cx="8229600" cy="4525963"/>
          </a:xfrm>
        </p:spPr>
        <p:txBody>
          <a:bodyPr>
            <a:normAutofit lnSpcReduction="10000"/>
          </a:bodyPr>
          <a:lstStyle/>
          <a:p>
            <a:pPr algn="just"/>
            <a:r>
              <a:rPr lang="es-ES" dirty="0"/>
              <a:t>El objetivo general directamente vinculado al titulo del trabajo, verbo en infinitivo.</a:t>
            </a:r>
          </a:p>
          <a:p>
            <a:pPr algn="just"/>
            <a:r>
              <a:rPr lang="es-ES" dirty="0"/>
              <a:t>Los objetivos específicos definidos en función de permitir el logro del objetivo general, verbo en infinitivo.</a:t>
            </a:r>
          </a:p>
          <a:p>
            <a:pPr algn="just"/>
            <a:r>
              <a:rPr lang="es-ES" dirty="0"/>
              <a:t>En caso de tener varia </a:t>
            </a:r>
            <a:r>
              <a:rPr lang="es-ES" dirty="0" smtClean="0"/>
              <a:t>interrogantes en el problema, </a:t>
            </a:r>
            <a:r>
              <a:rPr lang="es-ES" dirty="0"/>
              <a:t>los objetivos específicos deben estar alineados con las mismas.</a:t>
            </a:r>
          </a:p>
          <a:p>
            <a:pPr marL="0" indent="0" algn="ctr">
              <a:buNone/>
            </a:pPr>
            <a:r>
              <a:rPr lang="es-ES" b="1" dirty="0"/>
              <a:t>No confundir objetivos con acti</a:t>
            </a:r>
            <a:r>
              <a:rPr lang="es-ES" b="1" dirty="0" smtClean="0"/>
              <a:t>vidad</a:t>
            </a:r>
          </a:p>
          <a:p>
            <a:endParaRPr lang="es-ES" dirty="0"/>
          </a:p>
        </p:txBody>
      </p:sp>
    </p:spTree>
    <p:extLst>
      <p:ext uri="{BB962C8B-B14F-4D97-AF65-F5344CB8AC3E}">
        <p14:creationId xmlns:p14="http://schemas.microsoft.com/office/powerpoint/2010/main" val="89725704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23528" y="274638"/>
            <a:ext cx="8363272" cy="850106"/>
          </a:xfrm>
        </p:spPr>
        <p:txBody>
          <a:bodyPr>
            <a:normAutofit fontScale="90000"/>
          </a:bodyPr>
          <a:lstStyle/>
          <a:p>
            <a:r>
              <a:rPr lang="es-ES" dirty="0" smtClean="0"/>
              <a:t>Elementos del planteamiento problema</a:t>
            </a:r>
            <a:br>
              <a:rPr lang="es-ES" dirty="0" smtClean="0"/>
            </a:br>
            <a:r>
              <a:rPr lang="es-ES" sz="3600" dirty="0" smtClean="0"/>
              <a:t>OBJETIVO GENERAL</a:t>
            </a:r>
            <a:endParaRPr lang="es-ES" sz="3600" dirty="0"/>
          </a:p>
        </p:txBody>
      </p:sp>
      <p:sp>
        <p:nvSpPr>
          <p:cNvPr id="3" name="2 Marcador de contenido"/>
          <p:cNvSpPr>
            <a:spLocks noGrp="1"/>
          </p:cNvSpPr>
          <p:nvPr>
            <p:ph idx="1"/>
          </p:nvPr>
        </p:nvSpPr>
        <p:spPr>
          <a:xfrm>
            <a:off x="467544" y="1905017"/>
            <a:ext cx="8229600" cy="4404303"/>
          </a:xfrm>
        </p:spPr>
        <p:txBody>
          <a:bodyPr/>
          <a:lstStyle/>
          <a:p>
            <a:pPr algn="just"/>
            <a:r>
              <a:rPr lang="es-ES" dirty="0" smtClean="0"/>
              <a:t>El objetivo general debe estar directamente vinculado al titulo del trabajo.</a:t>
            </a:r>
          </a:p>
          <a:p>
            <a:pPr algn="just"/>
            <a:r>
              <a:rPr lang="es-ES" dirty="0" smtClean="0"/>
              <a:t>Cuando se plantea el objetivo general, se toma el titulo combinado con un verbo en infinitivo.</a:t>
            </a:r>
          </a:p>
          <a:p>
            <a:pPr algn="just"/>
            <a:r>
              <a:rPr lang="es-ES" dirty="0" smtClean="0"/>
              <a:t>Debe existir correspondencia entre el objetivo general con el problema planteado.</a:t>
            </a:r>
          </a:p>
          <a:p>
            <a:pPr algn="just"/>
            <a:endParaRPr lang="es-ES" dirty="0"/>
          </a:p>
        </p:txBody>
      </p:sp>
    </p:spTree>
    <p:extLst>
      <p:ext uri="{BB962C8B-B14F-4D97-AF65-F5344CB8AC3E}">
        <p14:creationId xmlns:p14="http://schemas.microsoft.com/office/powerpoint/2010/main" val="84637795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79512" y="274638"/>
            <a:ext cx="8507288" cy="1354162"/>
          </a:xfrm>
        </p:spPr>
        <p:txBody>
          <a:bodyPr>
            <a:normAutofit fontScale="90000"/>
          </a:bodyPr>
          <a:lstStyle/>
          <a:p>
            <a:r>
              <a:rPr lang="es-ES" dirty="0" smtClean="0"/>
              <a:t>Elementos del planteamiento problema</a:t>
            </a:r>
            <a:br>
              <a:rPr lang="es-ES" dirty="0" smtClean="0"/>
            </a:br>
            <a:r>
              <a:rPr lang="es-ES" sz="3600" dirty="0" smtClean="0"/>
              <a:t>OBJETIVO ESPECIFICO</a:t>
            </a:r>
            <a:endParaRPr lang="es-ES" dirty="0"/>
          </a:p>
        </p:txBody>
      </p:sp>
      <p:sp>
        <p:nvSpPr>
          <p:cNvPr id="3" name="2 Marcador de contenido"/>
          <p:cNvSpPr>
            <a:spLocks noGrp="1"/>
          </p:cNvSpPr>
          <p:nvPr>
            <p:ph idx="1"/>
          </p:nvPr>
        </p:nvSpPr>
        <p:spPr>
          <a:xfrm>
            <a:off x="457200" y="1700808"/>
            <a:ext cx="8507288" cy="4752528"/>
          </a:xfrm>
        </p:spPr>
        <p:txBody>
          <a:bodyPr>
            <a:normAutofit/>
          </a:bodyPr>
          <a:lstStyle/>
          <a:p>
            <a:pPr algn="just"/>
            <a:r>
              <a:rPr lang="es-ES" dirty="0" smtClean="0"/>
              <a:t>El objetivo general representa el que de la investigación y los objetivos específicos traducen el como llegar a ese objetivo general.</a:t>
            </a:r>
          </a:p>
          <a:p>
            <a:pPr algn="just"/>
            <a:endParaRPr lang="es-ES" dirty="0" smtClean="0"/>
          </a:p>
          <a:p>
            <a:pPr algn="just"/>
            <a:r>
              <a:rPr lang="es-ES" dirty="0" smtClean="0"/>
              <a:t>Se debe tener cuidado con los verbos: establecer, determinar, formular y diseñar, ellos son utilizados en estudio tipo proyecto factible o propuestas(estas investigaciones llevan seis capítulos)</a:t>
            </a:r>
            <a:endParaRPr lang="es-ES" dirty="0"/>
          </a:p>
        </p:txBody>
      </p:sp>
    </p:spTree>
    <p:extLst>
      <p:ext uri="{BB962C8B-B14F-4D97-AF65-F5344CB8AC3E}">
        <p14:creationId xmlns:p14="http://schemas.microsoft.com/office/powerpoint/2010/main" val="513993615"/>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Diseño predeterminado">
  <a:themeElements>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iseño predeterminado">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FFFF">
            <a:alpha val="30000"/>
          </a:srgbClr>
        </a:solidFill>
        <a:ln>
          <a:noFill/>
        </a:ln>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s-ES_tradnl" altLang="es-E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rgbClr val="FFFFFF">
            <a:alpha val="30000"/>
          </a:srgbClr>
        </a:solidFill>
        <a:ln>
          <a:noFill/>
        </a:ln>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s-ES_tradnl" altLang="es-ES" sz="1800" b="0" i="0" u="none" strike="noStrike" cap="none" normalizeH="0" baseline="0" smtClean="0">
            <a:ln>
              <a:noFill/>
            </a:ln>
            <a:solidFill>
              <a:schemeClr val="tx1"/>
            </a:solidFill>
            <a:effectLst/>
            <a:latin typeface="Arial" charset="0"/>
          </a:defRPr>
        </a:defPPr>
      </a:lstStyle>
    </a:lnDef>
  </a:objectDefaults>
  <a:extraClrSchemeLst>
    <a:extraClrScheme>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iseño predeterminad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iseño predeterminad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iseño predeterminad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iseño predeterminad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iseño predeterminad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iseño predeterminad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iseño predeterminad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iseño predeterminad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iseño predeterminad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iseño predeterminad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iseño predeterminad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702</TotalTime>
  <Words>1187</Words>
  <Application>Microsoft Office PowerPoint</Application>
  <PresentationFormat>Presentación en pantalla (4:3)</PresentationFormat>
  <Paragraphs>139</Paragraphs>
  <Slides>18</Slides>
  <Notes>0</Notes>
  <HiddenSlides>0</HiddenSlides>
  <MMClips>0</MMClips>
  <ScaleCrop>false</ScaleCrop>
  <HeadingPairs>
    <vt:vector size="6" baseType="variant">
      <vt:variant>
        <vt:lpstr>Tema</vt:lpstr>
      </vt:variant>
      <vt:variant>
        <vt:i4>2</vt:i4>
      </vt:variant>
      <vt:variant>
        <vt:lpstr>Servidores OLE incrustados</vt:lpstr>
      </vt:variant>
      <vt:variant>
        <vt:i4>1</vt:i4>
      </vt:variant>
      <vt:variant>
        <vt:lpstr>Títulos de diapositiva</vt:lpstr>
      </vt:variant>
      <vt:variant>
        <vt:i4>18</vt:i4>
      </vt:variant>
    </vt:vector>
  </HeadingPairs>
  <TitlesOfParts>
    <vt:vector size="21" baseType="lpstr">
      <vt:lpstr>Tema de Office</vt:lpstr>
      <vt:lpstr>Diseño predeterminado</vt:lpstr>
      <vt:lpstr>Imagen de mapa de bits</vt:lpstr>
      <vt:lpstr>Presentación de PowerPoint</vt:lpstr>
      <vt:lpstr>Criterio para la selección del tema:</vt:lpstr>
      <vt:lpstr>Elementos del planteamiento problema</vt:lpstr>
      <vt:lpstr>Elementos del planteamiento problema</vt:lpstr>
      <vt:lpstr>Elementos del planteamiento problema</vt:lpstr>
      <vt:lpstr>Elementos del planteamiento problema</vt:lpstr>
      <vt:lpstr>Elementos del planteamiento problema  5.OBJETIVOS DE INVESTIGACION</vt:lpstr>
      <vt:lpstr>Elementos del planteamiento problema OBJETIVO GENERAL</vt:lpstr>
      <vt:lpstr>Elementos del planteamiento problema OBJETIVO ESPECIFICO</vt:lpstr>
      <vt:lpstr>Elementos del planteamiento problema</vt:lpstr>
      <vt:lpstr>verbos</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FRANCMAR</dc:creator>
  <cp:lastModifiedBy>FRANCMAR</cp:lastModifiedBy>
  <cp:revision>35</cp:revision>
  <dcterms:created xsi:type="dcterms:W3CDTF">2015-05-29T08:54:00Z</dcterms:created>
  <dcterms:modified xsi:type="dcterms:W3CDTF">2015-06-05T14:32:29Z</dcterms:modified>
</cp:coreProperties>
</file>